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8" r:id="rId2"/>
    <p:sldId id="263" r:id="rId3"/>
    <p:sldId id="265" r:id="rId4"/>
    <p:sldId id="269" r:id="rId5"/>
    <p:sldId id="266" r:id="rId6"/>
    <p:sldId id="264" r:id="rId7"/>
    <p:sldId id="270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762" y="-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7CFE5E-6373-442C-AE6C-142F514D5FD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949A89-6762-476E-900D-591A2FD03564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05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Профессиональное управление активами</a:t>
          </a:r>
        </a:p>
      </dgm:t>
    </dgm:pt>
    <dgm:pt modelId="{97E447B3-D9D3-4E1A-BA63-29A1F0C54CDF}" type="parTrans" cxnId="{A22F4256-77FF-4D54-ADA1-EB9E50C3A282}">
      <dgm:prSet/>
      <dgm:spPr/>
      <dgm:t>
        <a:bodyPr/>
        <a:lstStyle/>
        <a:p>
          <a:endParaRPr lang="ru-RU" sz="3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46BB416-3489-4520-8E84-F32E9956C465}" type="sibTrans" cxnId="{A22F4256-77FF-4D54-ADA1-EB9E50C3A282}">
      <dgm:prSet/>
      <dgm:spPr>
        <a:ln w="22225">
          <a:solidFill>
            <a:srgbClr val="C00000"/>
          </a:solidFill>
        </a:ln>
      </dgm:spPr>
      <dgm:t>
        <a:bodyPr/>
        <a:lstStyle/>
        <a:p>
          <a:endParaRPr lang="ru-RU" sz="3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56FA666-8BA9-499E-813D-DD430B7C7F12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05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Экономия </a:t>
          </a:r>
        </a:p>
        <a:p>
          <a:r>
            <a:rPr lang="ru-RU" sz="105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налогах</a:t>
          </a:r>
        </a:p>
      </dgm:t>
    </dgm:pt>
    <dgm:pt modelId="{F5E179B0-3DBB-4DC5-B387-C2C3466CE14B}" type="parTrans" cxnId="{2DDC3B6C-0189-44A1-B373-ED3C132140C7}">
      <dgm:prSet/>
      <dgm:spPr/>
      <dgm:t>
        <a:bodyPr/>
        <a:lstStyle/>
        <a:p>
          <a:endParaRPr lang="ru-RU" sz="3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F52FF7D-FDB4-445E-92EC-276AB6159413}" type="sibTrans" cxnId="{2DDC3B6C-0189-44A1-B373-ED3C132140C7}">
      <dgm:prSet/>
      <dgm:spPr>
        <a:ln w="22225">
          <a:solidFill>
            <a:srgbClr val="C00000"/>
          </a:solidFill>
        </a:ln>
      </dgm:spPr>
      <dgm:t>
        <a:bodyPr/>
        <a:lstStyle/>
        <a:p>
          <a:endParaRPr lang="ru-RU" sz="3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378C401-36D6-451D-AD30-E4A6FB563A59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05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Удобство</a:t>
          </a:r>
          <a:endParaRPr lang="ru-RU" sz="1050" b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4AF22E5-B2F5-40C8-B120-689CBC6CF6F9}" type="parTrans" cxnId="{3CF7775F-EF3C-451C-B3EA-F9EE4FB8F90B}">
      <dgm:prSet/>
      <dgm:spPr/>
      <dgm:t>
        <a:bodyPr/>
        <a:lstStyle/>
        <a:p>
          <a:endParaRPr lang="ru-RU" sz="3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DE781FE-9A2D-4522-8317-9C93C5BBABCA}" type="sibTrans" cxnId="{3CF7775F-EF3C-451C-B3EA-F9EE4FB8F90B}">
      <dgm:prSet/>
      <dgm:spPr>
        <a:ln w="22225">
          <a:solidFill>
            <a:srgbClr val="C00000"/>
          </a:solidFill>
        </a:ln>
      </dgm:spPr>
      <dgm:t>
        <a:bodyPr/>
        <a:lstStyle/>
        <a:p>
          <a:endParaRPr lang="ru-RU" sz="3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CCE92AD-D91A-4ED0-800C-6D3F155AF063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05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Защита прав</a:t>
          </a:r>
        </a:p>
        <a:p>
          <a:r>
            <a:rPr lang="ru-RU" sz="105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инвесторов</a:t>
          </a:r>
        </a:p>
      </dgm:t>
    </dgm:pt>
    <dgm:pt modelId="{1BBEE85E-579D-45E9-9957-AF7A98E37B20}" type="parTrans" cxnId="{088D60A2-8B18-40ED-B69E-D14027E78057}">
      <dgm:prSet/>
      <dgm:spPr/>
      <dgm:t>
        <a:bodyPr/>
        <a:lstStyle/>
        <a:p>
          <a:endParaRPr lang="ru-RU" sz="3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5E90D2C-A7DD-458F-BBCA-02069B5981F7}" type="sibTrans" cxnId="{088D60A2-8B18-40ED-B69E-D14027E78057}">
      <dgm:prSet/>
      <dgm:spPr>
        <a:ln w="22225">
          <a:solidFill>
            <a:srgbClr val="C00000"/>
          </a:solidFill>
        </a:ln>
      </dgm:spPr>
      <dgm:t>
        <a:bodyPr/>
        <a:lstStyle/>
        <a:p>
          <a:endParaRPr lang="ru-RU" sz="3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BD73ED1-FB1F-455E-8301-D64EB4D6A9D9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05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Диверсификация</a:t>
          </a:r>
          <a:endParaRPr lang="ru-RU" sz="1050" b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1E0D116-B35A-4DBE-BABB-6E8517C27F9E}" type="parTrans" cxnId="{B8F9692F-6C6A-458C-93D1-E88871894888}">
      <dgm:prSet/>
      <dgm:spPr/>
      <dgm:t>
        <a:bodyPr/>
        <a:lstStyle/>
        <a:p>
          <a:endParaRPr lang="ru-RU" sz="3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5577150-E80D-4EC6-A326-97C8CB6944D5}" type="sibTrans" cxnId="{B8F9692F-6C6A-458C-93D1-E88871894888}">
      <dgm:prSet/>
      <dgm:spPr>
        <a:ln w="22225">
          <a:solidFill>
            <a:srgbClr val="C00000"/>
          </a:solidFill>
        </a:ln>
      </dgm:spPr>
      <dgm:t>
        <a:bodyPr/>
        <a:lstStyle/>
        <a:p>
          <a:endParaRPr lang="ru-RU" sz="3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F76E0AB-D254-4004-ACBB-11F546FAF6D9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05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Прозрачность информации</a:t>
          </a:r>
          <a:endParaRPr lang="ru-RU" sz="1050" b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38940F7-242D-4205-9B8E-5688F5063F1C}" type="parTrans" cxnId="{1A5C90AB-0948-4523-ADC8-C63C29AEE89B}">
      <dgm:prSet/>
      <dgm:spPr/>
      <dgm:t>
        <a:bodyPr/>
        <a:lstStyle/>
        <a:p>
          <a:endParaRPr lang="ru-RU" sz="3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6A355E0-51FA-4AF6-B931-0B60EB6909A7}" type="sibTrans" cxnId="{1A5C90AB-0948-4523-ADC8-C63C29AEE89B}">
      <dgm:prSet/>
      <dgm:spPr>
        <a:ln w="22225">
          <a:solidFill>
            <a:srgbClr val="C00000"/>
          </a:solidFill>
        </a:ln>
      </dgm:spPr>
      <dgm:t>
        <a:bodyPr/>
        <a:lstStyle/>
        <a:p>
          <a:endParaRPr lang="ru-RU" sz="3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1BC9EAF-5404-4B9E-92EE-62397EA42D89}" type="pres">
      <dgm:prSet presAssocID="{637CFE5E-6373-442C-AE6C-142F514D5FD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5BE45E-7553-4317-82A8-787DFA980DE9}" type="pres">
      <dgm:prSet presAssocID="{E8949A89-6762-476E-900D-591A2FD03564}" presName="node" presStyleLbl="node1" presStyleIdx="0" presStyleCnt="6" custScaleX="167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6BF2B5-7D5F-407E-9868-C4C2AA76655D}" type="pres">
      <dgm:prSet presAssocID="{E8949A89-6762-476E-900D-591A2FD03564}" presName="spNode" presStyleCnt="0"/>
      <dgm:spPr/>
    </dgm:pt>
    <dgm:pt modelId="{FC3AE6A8-4915-42B3-AD19-A111FC2A2C30}" type="pres">
      <dgm:prSet presAssocID="{246BB416-3489-4520-8E84-F32E9956C465}" presName="sibTrans" presStyleLbl="sibTrans1D1" presStyleIdx="0" presStyleCnt="6"/>
      <dgm:spPr/>
      <dgm:t>
        <a:bodyPr/>
        <a:lstStyle/>
        <a:p>
          <a:endParaRPr lang="ru-RU"/>
        </a:p>
      </dgm:t>
    </dgm:pt>
    <dgm:pt modelId="{3F24C669-6D70-4164-A722-4D1F9FD2EC09}" type="pres">
      <dgm:prSet presAssocID="{5F76E0AB-D254-4004-ACBB-11F546FAF6D9}" presName="node" presStyleLbl="node1" presStyleIdx="1" presStyleCnt="6" custScaleX="145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3D334-B955-42D1-A9C3-238896CFF5C0}" type="pres">
      <dgm:prSet presAssocID="{5F76E0AB-D254-4004-ACBB-11F546FAF6D9}" presName="spNode" presStyleCnt="0"/>
      <dgm:spPr/>
    </dgm:pt>
    <dgm:pt modelId="{CA0C6EF0-3860-4879-8D7F-33CBF167AEFA}" type="pres">
      <dgm:prSet presAssocID="{16A355E0-51FA-4AF6-B931-0B60EB6909A7}" presName="sibTrans" presStyleLbl="sibTrans1D1" presStyleIdx="1" presStyleCnt="6"/>
      <dgm:spPr/>
      <dgm:t>
        <a:bodyPr/>
        <a:lstStyle/>
        <a:p>
          <a:endParaRPr lang="ru-RU"/>
        </a:p>
      </dgm:t>
    </dgm:pt>
    <dgm:pt modelId="{59D8BB3A-DDFC-494E-BCB4-92691F88991E}" type="pres">
      <dgm:prSet presAssocID="{C56FA666-8BA9-499E-813D-DD430B7C7F12}" presName="node" presStyleLbl="node1" presStyleIdx="2" presStyleCnt="6" custScaleX="126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BF06C-F112-4B50-BED4-DD90D2CA358D}" type="pres">
      <dgm:prSet presAssocID="{C56FA666-8BA9-499E-813D-DD430B7C7F12}" presName="spNode" presStyleCnt="0"/>
      <dgm:spPr/>
    </dgm:pt>
    <dgm:pt modelId="{D23DBB12-DD91-4767-B502-F1BCB5171D6D}" type="pres">
      <dgm:prSet presAssocID="{9F52FF7D-FDB4-445E-92EC-276AB6159413}" presName="sibTrans" presStyleLbl="sibTrans1D1" presStyleIdx="2" presStyleCnt="6"/>
      <dgm:spPr/>
      <dgm:t>
        <a:bodyPr/>
        <a:lstStyle/>
        <a:p>
          <a:endParaRPr lang="ru-RU"/>
        </a:p>
      </dgm:t>
    </dgm:pt>
    <dgm:pt modelId="{DA1F7F89-7507-4EE6-BFC4-7581D94058BF}" type="pres">
      <dgm:prSet presAssocID="{B378C401-36D6-451D-AD30-E4A6FB563A5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3438E-86C9-43FA-9595-AFFD25B895DC}" type="pres">
      <dgm:prSet presAssocID="{B378C401-36D6-451D-AD30-E4A6FB563A59}" presName="spNode" presStyleCnt="0"/>
      <dgm:spPr/>
    </dgm:pt>
    <dgm:pt modelId="{ECEC2CAE-FD75-45BB-9444-3463E7E3C514}" type="pres">
      <dgm:prSet presAssocID="{9DE781FE-9A2D-4522-8317-9C93C5BBABCA}" presName="sibTrans" presStyleLbl="sibTrans1D1" presStyleIdx="3" presStyleCnt="6"/>
      <dgm:spPr/>
      <dgm:t>
        <a:bodyPr/>
        <a:lstStyle/>
        <a:p>
          <a:endParaRPr lang="ru-RU"/>
        </a:p>
      </dgm:t>
    </dgm:pt>
    <dgm:pt modelId="{B68AD335-C64A-4575-8D54-6F440CDACC4F}" type="pres">
      <dgm:prSet presAssocID="{DCCE92AD-D91A-4ED0-800C-6D3F155AF063}" presName="node" presStyleLbl="node1" presStyleIdx="4" presStyleCnt="6" custScaleX="133025" custRadScaleRad="101773" custRadScaleInc="2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F03AF-02B1-425F-8111-3BF41F8CBD2D}" type="pres">
      <dgm:prSet presAssocID="{DCCE92AD-D91A-4ED0-800C-6D3F155AF063}" presName="spNode" presStyleCnt="0"/>
      <dgm:spPr/>
    </dgm:pt>
    <dgm:pt modelId="{52B8A883-1AD4-42DF-BB78-E8D5C2FC875F}" type="pres">
      <dgm:prSet presAssocID="{95E90D2C-A7DD-458F-BBCA-02069B5981F7}" presName="sibTrans" presStyleLbl="sibTrans1D1" presStyleIdx="4" presStyleCnt="6"/>
      <dgm:spPr/>
      <dgm:t>
        <a:bodyPr/>
        <a:lstStyle/>
        <a:p>
          <a:endParaRPr lang="ru-RU"/>
        </a:p>
      </dgm:t>
    </dgm:pt>
    <dgm:pt modelId="{E546D424-E434-4546-ABAC-3CE14C3F3375}" type="pres">
      <dgm:prSet presAssocID="{ABD73ED1-FB1F-455E-8301-D64EB4D6A9D9}" presName="node" presStyleLbl="node1" presStyleIdx="5" presStyleCnt="6" custScaleX="146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2211F-302C-48B2-BB92-C4FCFEBC05DF}" type="pres">
      <dgm:prSet presAssocID="{ABD73ED1-FB1F-455E-8301-D64EB4D6A9D9}" presName="spNode" presStyleCnt="0"/>
      <dgm:spPr/>
    </dgm:pt>
    <dgm:pt modelId="{66D07EB5-28E5-46CF-9F76-4C427C773F2F}" type="pres">
      <dgm:prSet presAssocID="{D5577150-E80D-4EC6-A326-97C8CB6944D5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1A5C90AB-0948-4523-ADC8-C63C29AEE89B}" srcId="{637CFE5E-6373-442C-AE6C-142F514D5FD2}" destId="{5F76E0AB-D254-4004-ACBB-11F546FAF6D9}" srcOrd="1" destOrd="0" parTransId="{538940F7-242D-4205-9B8E-5688F5063F1C}" sibTransId="{16A355E0-51FA-4AF6-B931-0B60EB6909A7}"/>
    <dgm:cxn modelId="{84B23C50-3CA5-47EF-87C2-2A62CDD2BB3D}" type="presOf" srcId="{16A355E0-51FA-4AF6-B931-0B60EB6909A7}" destId="{CA0C6EF0-3860-4879-8D7F-33CBF167AEFA}" srcOrd="0" destOrd="0" presId="urn:microsoft.com/office/officeart/2005/8/layout/cycle5"/>
    <dgm:cxn modelId="{B8F9692F-6C6A-458C-93D1-E88871894888}" srcId="{637CFE5E-6373-442C-AE6C-142F514D5FD2}" destId="{ABD73ED1-FB1F-455E-8301-D64EB4D6A9D9}" srcOrd="5" destOrd="0" parTransId="{11E0D116-B35A-4DBE-BABB-6E8517C27F9E}" sibTransId="{D5577150-E80D-4EC6-A326-97C8CB6944D5}"/>
    <dgm:cxn modelId="{0E4108DB-35ED-435D-A08C-4542E7737C27}" type="presOf" srcId="{95E90D2C-A7DD-458F-BBCA-02069B5981F7}" destId="{52B8A883-1AD4-42DF-BB78-E8D5C2FC875F}" srcOrd="0" destOrd="0" presId="urn:microsoft.com/office/officeart/2005/8/layout/cycle5"/>
    <dgm:cxn modelId="{A22F4256-77FF-4D54-ADA1-EB9E50C3A282}" srcId="{637CFE5E-6373-442C-AE6C-142F514D5FD2}" destId="{E8949A89-6762-476E-900D-591A2FD03564}" srcOrd="0" destOrd="0" parTransId="{97E447B3-D9D3-4E1A-BA63-29A1F0C54CDF}" sibTransId="{246BB416-3489-4520-8E84-F32E9956C465}"/>
    <dgm:cxn modelId="{BD2DC411-1079-4668-963D-ABEB9B63BB4C}" type="presOf" srcId="{C56FA666-8BA9-499E-813D-DD430B7C7F12}" destId="{59D8BB3A-DDFC-494E-BCB4-92691F88991E}" srcOrd="0" destOrd="0" presId="urn:microsoft.com/office/officeart/2005/8/layout/cycle5"/>
    <dgm:cxn modelId="{562157E6-3D30-44A6-AA9E-4BB147105ABA}" type="presOf" srcId="{ABD73ED1-FB1F-455E-8301-D64EB4D6A9D9}" destId="{E546D424-E434-4546-ABAC-3CE14C3F3375}" srcOrd="0" destOrd="0" presId="urn:microsoft.com/office/officeart/2005/8/layout/cycle5"/>
    <dgm:cxn modelId="{0F89A967-D036-456E-90AC-F33F84E9E241}" type="presOf" srcId="{9F52FF7D-FDB4-445E-92EC-276AB6159413}" destId="{D23DBB12-DD91-4767-B502-F1BCB5171D6D}" srcOrd="0" destOrd="0" presId="urn:microsoft.com/office/officeart/2005/8/layout/cycle5"/>
    <dgm:cxn modelId="{3CF7775F-EF3C-451C-B3EA-F9EE4FB8F90B}" srcId="{637CFE5E-6373-442C-AE6C-142F514D5FD2}" destId="{B378C401-36D6-451D-AD30-E4A6FB563A59}" srcOrd="3" destOrd="0" parTransId="{44AF22E5-B2F5-40C8-B120-689CBC6CF6F9}" sibTransId="{9DE781FE-9A2D-4522-8317-9C93C5BBABCA}"/>
    <dgm:cxn modelId="{CE50ECE7-678C-41A9-8378-E47E60364128}" type="presOf" srcId="{DCCE92AD-D91A-4ED0-800C-6D3F155AF063}" destId="{B68AD335-C64A-4575-8D54-6F440CDACC4F}" srcOrd="0" destOrd="0" presId="urn:microsoft.com/office/officeart/2005/8/layout/cycle5"/>
    <dgm:cxn modelId="{9FA3147E-1151-40E7-84D9-91B6C3919F4D}" type="presOf" srcId="{B378C401-36D6-451D-AD30-E4A6FB563A59}" destId="{DA1F7F89-7507-4EE6-BFC4-7581D94058BF}" srcOrd="0" destOrd="0" presId="urn:microsoft.com/office/officeart/2005/8/layout/cycle5"/>
    <dgm:cxn modelId="{C4A3F611-3A4E-471B-8819-C32BA27DFF34}" type="presOf" srcId="{5F76E0AB-D254-4004-ACBB-11F546FAF6D9}" destId="{3F24C669-6D70-4164-A722-4D1F9FD2EC09}" srcOrd="0" destOrd="0" presId="urn:microsoft.com/office/officeart/2005/8/layout/cycle5"/>
    <dgm:cxn modelId="{3F42B955-A1CE-45AB-A525-4B45A6CCC1C6}" type="presOf" srcId="{9DE781FE-9A2D-4522-8317-9C93C5BBABCA}" destId="{ECEC2CAE-FD75-45BB-9444-3463E7E3C514}" srcOrd="0" destOrd="0" presId="urn:microsoft.com/office/officeart/2005/8/layout/cycle5"/>
    <dgm:cxn modelId="{0B3638EB-381A-40C6-84CD-5D16CD997D5D}" type="presOf" srcId="{D5577150-E80D-4EC6-A326-97C8CB6944D5}" destId="{66D07EB5-28E5-46CF-9F76-4C427C773F2F}" srcOrd="0" destOrd="0" presId="urn:microsoft.com/office/officeart/2005/8/layout/cycle5"/>
    <dgm:cxn modelId="{2DDC3B6C-0189-44A1-B373-ED3C132140C7}" srcId="{637CFE5E-6373-442C-AE6C-142F514D5FD2}" destId="{C56FA666-8BA9-499E-813D-DD430B7C7F12}" srcOrd="2" destOrd="0" parTransId="{F5E179B0-3DBB-4DC5-B387-C2C3466CE14B}" sibTransId="{9F52FF7D-FDB4-445E-92EC-276AB6159413}"/>
    <dgm:cxn modelId="{FE32A202-F13F-43F2-97DD-0EDFF89087ED}" type="presOf" srcId="{E8949A89-6762-476E-900D-591A2FD03564}" destId="{1D5BE45E-7553-4317-82A8-787DFA980DE9}" srcOrd="0" destOrd="0" presId="urn:microsoft.com/office/officeart/2005/8/layout/cycle5"/>
    <dgm:cxn modelId="{088D60A2-8B18-40ED-B69E-D14027E78057}" srcId="{637CFE5E-6373-442C-AE6C-142F514D5FD2}" destId="{DCCE92AD-D91A-4ED0-800C-6D3F155AF063}" srcOrd="4" destOrd="0" parTransId="{1BBEE85E-579D-45E9-9957-AF7A98E37B20}" sibTransId="{95E90D2C-A7DD-458F-BBCA-02069B5981F7}"/>
    <dgm:cxn modelId="{82A68D37-2F17-42CA-92D8-9B833E73FB37}" type="presOf" srcId="{637CFE5E-6373-442C-AE6C-142F514D5FD2}" destId="{51BC9EAF-5404-4B9E-92EE-62397EA42D89}" srcOrd="0" destOrd="0" presId="urn:microsoft.com/office/officeart/2005/8/layout/cycle5"/>
    <dgm:cxn modelId="{F6A7F418-08FD-460F-A9FF-69F8FD2BED0E}" type="presOf" srcId="{246BB416-3489-4520-8E84-F32E9956C465}" destId="{FC3AE6A8-4915-42B3-AD19-A111FC2A2C30}" srcOrd="0" destOrd="0" presId="urn:microsoft.com/office/officeart/2005/8/layout/cycle5"/>
    <dgm:cxn modelId="{6215ED4A-25D2-448B-8ED3-F58A984C37ED}" type="presParOf" srcId="{51BC9EAF-5404-4B9E-92EE-62397EA42D89}" destId="{1D5BE45E-7553-4317-82A8-787DFA980DE9}" srcOrd="0" destOrd="0" presId="urn:microsoft.com/office/officeart/2005/8/layout/cycle5"/>
    <dgm:cxn modelId="{F01AD246-44C0-464F-8B56-360C9B522C30}" type="presParOf" srcId="{51BC9EAF-5404-4B9E-92EE-62397EA42D89}" destId="{056BF2B5-7D5F-407E-9868-C4C2AA76655D}" srcOrd="1" destOrd="0" presId="urn:microsoft.com/office/officeart/2005/8/layout/cycle5"/>
    <dgm:cxn modelId="{16EC46F2-3F78-47F2-AC40-E1B5653FF361}" type="presParOf" srcId="{51BC9EAF-5404-4B9E-92EE-62397EA42D89}" destId="{FC3AE6A8-4915-42B3-AD19-A111FC2A2C30}" srcOrd="2" destOrd="0" presId="urn:microsoft.com/office/officeart/2005/8/layout/cycle5"/>
    <dgm:cxn modelId="{14F6ECEC-DD42-4542-9C03-D132CCDCEB3A}" type="presParOf" srcId="{51BC9EAF-5404-4B9E-92EE-62397EA42D89}" destId="{3F24C669-6D70-4164-A722-4D1F9FD2EC09}" srcOrd="3" destOrd="0" presId="urn:microsoft.com/office/officeart/2005/8/layout/cycle5"/>
    <dgm:cxn modelId="{69A8D816-896D-4B21-BE16-BD82CBED7972}" type="presParOf" srcId="{51BC9EAF-5404-4B9E-92EE-62397EA42D89}" destId="{C5A3D334-B955-42D1-A9C3-238896CFF5C0}" srcOrd="4" destOrd="0" presId="urn:microsoft.com/office/officeart/2005/8/layout/cycle5"/>
    <dgm:cxn modelId="{B2CE1062-E6BE-43E5-A288-1CBE3945989C}" type="presParOf" srcId="{51BC9EAF-5404-4B9E-92EE-62397EA42D89}" destId="{CA0C6EF0-3860-4879-8D7F-33CBF167AEFA}" srcOrd="5" destOrd="0" presId="urn:microsoft.com/office/officeart/2005/8/layout/cycle5"/>
    <dgm:cxn modelId="{4FE27B1A-E20F-4A9E-8C66-151F99B886C6}" type="presParOf" srcId="{51BC9EAF-5404-4B9E-92EE-62397EA42D89}" destId="{59D8BB3A-DDFC-494E-BCB4-92691F88991E}" srcOrd="6" destOrd="0" presId="urn:microsoft.com/office/officeart/2005/8/layout/cycle5"/>
    <dgm:cxn modelId="{F7F54A81-A3F5-4982-B846-7A30214A2CED}" type="presParOf" srcId="{51BC9EAF-5404-4B9E-92EE-62397EA42D89}" destId="{A9CBF06C-F112-4B50-BED4-DD90D2CA358D}" srcOrd="7" destOrd="0" presId="urn:microsoft.com/office/officeart/2005/8/layout/cycle5"/>
    <dgm:cxn modelId="{74C18646-2A7E-4261-B2FD-2466086308F2}" type="presParOf" srcId="{51BC9EAF-5404-4B9E-92EE-62397EA42D89}" destId="{D23DBB12-DD91-4767-B502-F1BCB5171D6D}" srcOrd="8" destOrd="0" presId="urn:microsoft.com/office/officeart/2005/8/layout/cycle5"/>
    <dgm:cxn modelId="{A2433E10-3052-4E1B-8F64-8BDB3F65875D}" type="presParOf" srcId="{51BC9EAF-5404-4B9E-92EE-62397EA42D89}" destId="{DA1F7F89-7507-4EE6-BFC4-7581D94058BF}" srcOrd="9" destOrd="0" presId="urn:microsoft.com/office/officeart/2005/8/layout/cycle5"/>
    <dgm:cxn modelId="{6BAB5636-B919-4050-A9AB-B09BCFBEC2E6}" type="presParOf" srcId="{51BC9EAF-5404-4B9E-92EE-62397EA42D89}" destId="{60B3438E-86C9-43FA-9595-AFFD25B895DC}" srcOrd="10" destOrd="0" presId="urn:microsoft.com/office/officeart/2005/8/layout/cycle5"/>
    <dgm:cxn modelId="{E6E4D944-EFD2-481A-B4B7-3CDE7AE12FA5}" type="presParOf" srcId="{51BC9EAF-5404-4B9E-92EE-62397EA42D89}" destId="{ECEC2CAE-FD75-45BB-9444-3463E7E3C514}" srcOrd="11" destOrd="0" presId="urn:microsoft.com/office/officeart/2005/8/layout/cycle5"/>
    <dgm:cxn modelId="{183111BF-1270-4E54-B790-BE72AB5A96AD}" type="presParOf" srcId="{51BC9EAF-5404-4B9E-92EE-62397EA42D89}" destId="{B68AD335-C64A-4575-8D54-6F440CDACC4F}" srcOrd="12" destOrd="0" presId="urn:microsoft.com/office/officeart/2005/8/layout/cycle5"/>
    <dgm:cxn modelId="{10F6D349-795C-4201-9DFC-BE206B6BA94E}" type="presParOf" srcId="{51BC9EAF-5404-4B9E-92EE-62397EA42D89}" destId="{669F03AF-02B1-425F-8111-3BF41F8CBD2D}" srcOrd="13" destOrd="0" presId="urn:microsoft.com/office/officeart/2005/8/layout/cycle5"/>
    <dgm:cxn modelId="{FF843225-6654-49AC-A187-5E309656FD32}" type="presParOf" srcId="{51BC9EAF-5404-4B9E-92EE-62397EA42D89}" destId="{52B8A883-1AD4-42DF-BB78-E8D5C2FC875F}" srcOrd="14" destOrd="0" presId="urn:microsoft.com/office/officeart/2005/8/layout/cycle5"/>
    <dgm:cxn modelId="{66FFD027-F383-495B-ADCB-6EF976DA87B0}" type="presParOf" srcId="{51BC9EAF-5404-4B9E-92EE-62397EA42D89}" destId="{E546D424-E434-4546-ABAC-3CE14C3F3375}" srcOrd="15" destOrd="0" presId="urn:microsoft.com/office/officeart/2005/8/layout/cycle5"/>
    <dgm:cxn modelId="{30D6D0EB-2595-4403-B6B5-FC9A9877050D}" type="presParOf" srcId="{51BC9EAF-5404-4B9E-92EE-62397EA42D89}" destId="{7D12211F-302C-48B2-BB92-C4FCFEBC05DF}" srcOrd="16" destOrd="0" presId="urn:microsoft.com/office/officeart/2005/8/layout/cycle5"/>
    <dgm:cxn modelId="{13F941F9-4595-402E-AA65-D10F9ED9B1D5}" type="presParOf" srcId="{51BC9EAF-5404-4B9E-92EE-62397EA42D89}" destId="{66D07EB5-28E5-46CF-9F76-4C427C773F2F}" srcOrd="17" destOrd="0" presId="urn:microsoft.com/office/officeart/2005/8/layout/cycle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BE45E-7553-4317-82A8-787DFA980DE9}">
      <dsp:nvSpPr>
        <dsp:cNvPr id="0" name=""/>
        <dsp:cNvSpPr/>
      </dsp:nvSpPr>
      <dsp:spPr>
        <a:xfrm>
          <a:off x="1543882" y="1135"/>
          <a:ext cx="1731975" cy="670356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Профессиональное управление активами</a:t>
          </a:r>
        </a:p>
      </dsp:txBody>
      <dsp:txXfrm>
        <a:off x="1576606" y="33859"/>
        <a:ext cx="1666527" cy="604908"/>
      </dsp:txXfrm>
    </dsp:sp>
    <dsp:sp modelId="{FC3AE6A8-4915-42B3-AD19-A111FC2A2C30}">
      <dsp:nvSpPr>
        <dsp:cNvPr id="0" name=""/>
        <dsp:cNvSpPr/>
      </dsp:nvSpPr>
      <dsp:spPr>
        <a:xfrm>
          <a:off x="830084" y="336314"/>
          <a:ext cx="3159571" cy="3159571"/>
        </a:xfrm>
        <a:custGeom>
          <a:avLst/>
          <a:gdLst/>
          <a:ahLst/>
          <a:cxnLst/>
          <a:rect l="0" t="0" r="0" b="0"/>
          <a:pathLst>
            <a:path>
              <a:moveTo>
                <a:pt x="2497331" y="293771"/>
              </a:moveTo>
              <a:arcTo wR="1579785" hR="1579785" stAng="18330427" swAng="408940"/>
            </a:path>
          </a:pathLst>
        </a:custGeom>
        <a:noFill/>
        <a:ln w="22225" cap="flat" cmpd="sng" algn="ctr">
          <a:solidFill>
            <a:srgbClr val="C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24C669-6D70-4164-A722-4D1F9FD2EC09}">
      <dsp:nvSpPr>
        <dsp:cNvPr id="0" name=""/>
        <dsp:cNvSpPr/>
      </dsp:nvSpPr>
      <dsp:spPr>
        <a:xfrm>
          <a:off x="3028545" y="791028"/>
          <a:ext cx="1498917" cy="670356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Прозрачность информации</a:t>
          </a:r>
          <a:endParaRPr lang="ru-RU" sz="105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061269" y="823752"/>
        <a:ext cx="1433469" cy="604908"/>
      </dsp:txXfrm>
    </dsp:sp>
    <dsp:sp modelId="{CA0C6EF0-3860-4879-8D7F-33CBF167AEFA}">
      <dsp:nvSpPr>
        <dsp:cNvPr id="0" name=""/>
        <dsp:cNvSpPr/>
      </dsp:nvSpPr>
      <dsp:spPr>
        <a:xfrm>
          <a:off x="830084" y="336314"/>
          <a:ext cx="3159571" cy="3159571"/>
        </a:xfrm>
        <a:custGeom>
          <a:avLst/>
          <a:gdLst/>
          <a:ahLst/>
          <a:cxnLst/>
          <a:rect l="0" t="0" r="0" b="0"/>
          <a:pathLst>
            <a:path>
              <a:moveTo>
                <a:pt x="3134936" y="1301885"/>
              </a:moveTo>
              <a:arcTo wR="1579785" hR="1579785" stAng="20992103" swAng="1215794"/>
            </a:path>
          </a:pathLst>
        </a:custGeom>
        <a:noFill/>
        <a:ln w="22225" cap="flat" cmpd="sng" algn="ctr">
          <a:solidFill>
            <a:srgbClr val="C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8BB3A-DDFC-494E-BCB4-92691F88991E}">
      <dsp:nvSpPr>
        <dsp:cNvPr id="0" name=""/>
        <dsp:cNvSpPr/>
      </dsp:nvSpPr>
      <dsp:spPr>
        <a:xfrm>
          <a:off x="3128026" y="2370814"/>
          <a:ext cx="1299955" cy="670356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Экономия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налогах</a:t>
          </a:r>
        </a:p>
      </dsp:txBody>
      <dsp:txXfrm>
        <a:off x="3160750" y="2403538"/>
        <a:ext cx="1234507" cy="604908"/>
      </dsp:txXfrm>
    </dsp:sp>
    <dsp:sp modelId="{D23DBB12-DD91-4767-B502-F1BCB5171D6D}">
      <dsp:nvSpPr>
        <dsp:cNvPr id="0" name=""/>
        <dsp:cNvSpPr/>
      </dsp:nvSpPr>
      <dsp:spPr>
        <a:xfrm>
          <a:off x="830084" y="336314"/>
          <a:ext cx="3159571" cy="3159571"/>
        </a:xfrm>
        <a:custGeom>
          <a:avLst/>
          <a:gdLst/>
          <a:ahLst/>
          <a:cxnLst/>
          <a:rect l="0" t="0" r="0" b="0"/>
          <a:pathLst>
            <a:path>
              <a:moveTo>
                <a:pt x="2585145" y="2798380"/>
              </a:moveTo>
              <a:arcTo wR="1579785" hR="1579785" stAng="3028609" swAng="924408"/>
            </a:path>
          </a:pathLst>
        </a:custGeom>
        <a:noFill/>
        <a:ln w="22225" cap="flat" cmpd="sng" algn="ctr">
          <a:solidFill>
            <a:srgbClr val="C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F7F89-7507-4EE6-BFC4-7581D94058BF}">
      <dsp:nvSpPr>
        <dsp:cNvPr id="0" name=""/>
        <dsp:cNvSpPr/>
      </dsp:nvSpPr>
      <dsp:spPr>
        <a:xfrm>
          <a:off x="1894210" y="3160707"/>
          <a:ext cx="1031318" cy="670356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Удобство</a:t>
          </a:r>
          <a:endParaRPr lang="ru-RU" sz="105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926934" y="3193431"/>
        <a:ext cx="965870" cy="604908"/>
      </dsp:txXfrm>
    </dsp:sp>
    <dsp:sp modelId="{ECEC2CAE-FD75-45BB-9444-3463E7E3C514}">
      <dsp:nvSpPr>
        <dsp:cNvPr id="0" name=""/>
        <dsp:cNvSpPr/>
      </dsp:nvSpPr>
      <dsp:spPr>
        <a:xfrm>
          <a:off x="770718" y="317117"/>
          <a:ext cx="3159571" cy="3159571"/>
        </a:xfrm>
        <a:custGeom>
          <a:avLst/>
          <a:gdLst/>
          <a:ahLst/>
          <a:cxnLst/>
          <a:rect l="0" t="0" r="0" b="0"/>
          <a:pathLst>
            <a:path>
              <a:moveTo>
                <a:pt x="985450" y="3043509"/>
              </a:moveTo>
              <a:arcTo wR="1579785" hR="1579785" stAng="6725957" swAng="970636"/>
            </a:path>
          </a:pathLst>
        </a:custGeom>
        <a:noFill/>
        <a:ln w="22225" cap="flat" cmpd="sng" algn="ctr">
          <a:solidFill>
            <a:srgbClr val="C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AD335-C64A-4575-8D54-6F440CDACC4F}">
      <dsp:nvSpPr>
        <dsp:cNvPr id="0" name=""/>
        <dsp:cNvSpPr/>
      </dsp:nvSpPr>
      <dsp:spPr>
        <a:xfrm>
          <a:off x="323531" y="2370815"/>
          <a:ext cx="1371911" cy="670356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Защита прав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инвесторов</a:t>
          </a:r>
        </a:p>
      </dsp:txBody>
      <dsp:txXfrm>
        <a:off x="356255" y="2403539"/>
        <a:ext cx="1306463" cy="604908"/>
      </dsp:txXfrm>
    </dsp:sp>
    <dsp:sp modelId="{52B8A883-1AD4-42DF-BB78-E8D5C2FC875F}">
      <dsp:nvSpPr>
        <dsp:cNvPr id="0" name=""/>
        <dsp:cNvSpPr/>
      </dsp:nvSpPr>
      <dsp:spPr>
        <a:xfrm>
          <a:off x="814621" y="384904"/>
          <a:ext cx="3159571" cy="3159571"/>
        </a:xfrm>
        <a:custGeom>
          <a:avLst/>
          <a:gdLst/>
          <a:ahLst/>
          <a:cxnLst/>
          <a:rect l="0" t="0" r="0" b="0"/>
          <a:pathLst>
            <a:path>
              <a:moveTo>
                <a:pt x="16533" y="1807743"/>
              </a:moveTo>
              <a:arcTo wR="1579785" hR="1579785" stAng="10302206" swAng="1216453"/>
            </a:path>
          </a:pathLst>
        </a:custGeom>
        <a:noFill/>
        <a:ln w="22225" cap="flat" cmpd="sng" algn="ctr">
          <a:solidFill>
            <a:srgbClr val="C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46D424-E434-4546-ABAC-3CE14C3F3375}">
      <dsp:nvSpPr>
        <dsp:cNvPr id="0" name=""/>
        <dsp:cNvSpPr/>
      </dsp:nvSpPr>
      <dsp:spPr>
        <a:xfrm>
          <a:off x="283788" y="791028"/>
          <a:ext cx="1515893" cy="670356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Диверсификация</a:t>
          </a:r>
          <a:endParaRPr lang="ru-RU" sz="105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16512" y="823752"/>
        <a:ext cx="1450445" cy="604908"/>
      </dsp:txXfrm>
    </dsp:sp>
    <dsp:sp modelId="{66D07EB5-28E5-46CF-9F76-4C427C773F2F}">
      <dsp:nvSpPr>
        <dsp:cNvPr id="0" name=""/>
        <dsp:cNvSpPr/>
      </dsp:nvSpPr>
      <dsp:spPr>
        <a:xfrm>
          <a:off x="830084" y="336314"/>
          <a:ext cx="3159571" cy="3159571"/>
        </a:xfrm>
        <a:custGeom>
          <a:avLst/>
          <a:gdLst/>
          <a:ahLst/>
          <a:cxnLst/>
          <a:rect l="0" t="0" r="0" b="0"/>
          <a:pathLst>
            <a:path>
              <a:moveTo>
                <a:pt x="516105" y="411749"/>
              </a:moveTo>
              <a:arcTo wR="1579785" hR="1579785" stAng="13660633" swAng="408940"/>
            </a:path>
          </a:pathLst>
        </a:custGeom>
        <a:noFill/>
        <a:ln w="22225" cap="flat" cmpd="sng" algn="ctr">
          <a:solidFill>
            <a:srgbClr val="C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D7574-0584-494B-952F-FF304A42E870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443EA-6D24-4D3D-9C2B-81A4CE6C7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665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443EA-6D24-4D3D-9C2B-81A4CE6C7C6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48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7BF4-2483-4EC4-B1B5-8B500EB024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A36B-9626-4B15-88F8-765331D207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23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7BF4-2483-4EC4-B1B5-8B500EB024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A36B-9626-4B15-88F8-765331D207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2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7BF4-2483-4EC4-B1B5-8B500EB024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A36B-9626-4B15-88F8-765331D207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5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7BF4-2483-4EC4-B1B5-8B500EB024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A36B-9626-4B15-88F8-765331D207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4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7BF4-2483-4EC4-B1B5-8B500EB024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A36B-9626-4B15-88F8-765331D207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30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7BF4-2483-4EC4-B1B5-8B500EB024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A36B-9626-4B15-88F8-765331D207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90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7BF4-2483-4EC4-B1B5-8B500EB024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A36B-9626-4B15-88F8-765331D207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2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7BF4-2483-4EC4-B1B5-8B500EB024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A36B-9626-4B15-88F8-765331D207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4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7BF4-2483-4EC4-B1B5-8B500EB024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A36B-9626-4B15-88F8-765331D207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6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7BF4-2483-4EC4-B1B5-8B500EB024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A36B-9626-4B15-88F8-765331D207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2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7BF4-2483-4EC4-B1B5-8B500EB024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A36B-9626-4B15-88F8-765331D207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2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57BF4-2483-4EC4-B1B5-8B500EB024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2A36B-9626-4B15-88F8-765331D207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3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Relationship Id="rId1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553444"/>
            <a:ext cx="8280920" cy="1314450"/>
          </a:xfrm>
        </p:spPr>
        <p:txBody>
          <a:bodyPr>
            <a:normAutofit lnSpcReduction="10000"/>
          </a:bodyPr>
          <a:lstStyle/>
          <a:p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РЫНОК КОЛЛЕКТИВНЫХ ИНВЕСТИЦИЙ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 июня 2020</a:t>
            </a:r>
          </a:p>
          <a:p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НАУФОР</a:t>
            </a:r>
          </a:p>
          <a:p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08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20538"/>
            <a:ext cx="8229600" cy="857250"/>
          </a:xfrm>
        </p:spPr>
        <p:txBody>
          <a:bodyPr>
            <a:noAutofit/>
          </a:bodyPr>
          <a:lstStyle/>
          <a:p>
            <a:pPr algn="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РОЗНИЧНЫЕ </a:t>
            </a:r>
            <a:r>
              <a:rPr lang="ru-RU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ПИФы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МАССОВОГО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ИНВЕСТОРА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2" name="Схема 41"/>
          <p:cNvGraphicFramePr/>
          <p:nvPr>
            <p:extLst>
              <p:ext uri="{D42A27DB-BD31-4B8C-83A1-F6EECF244321}">
                <p14:modId xmlns:p14="http://schemas.microsoft.com/office/powerpoint/2010/main" val="3926024116"/>
              </p:ext>
            </p:extLst>
          </p:nvPr>
        </p:nvGraphicFramePr>
        <p:xfrm>
          <a:off x="72008" y="699542"/>
          <a:ext cx="4811252" cy="38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5148064" y="699542"/>
            <a:ext cx="3768964" cy="3883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НЕДОСТАТКИ</a:t>
            </a:r>
          </a:p>
          <a:p>
            <a:endParaRPr lang="ru-RU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1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Длительные сроки по критичным для инвестора этапам использования продукта:</a:t>
            </a:r>
          </a:p>
          <a:p>
            <a:endParaRPr lang="ru-RU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Выдача</a:t>
            </a:r>
            <a:r>
              <a:rPr lang="ru-RU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паев – до </a:t>
            </a:r>
            <a:r>
              <a:rPr lang="ru-RU" sz="11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раб. дней</a:t>
            </a:r>
            <a:r>
              <a:rPr lang="ru-RU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ru-RU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Обмен</a:t>
            </a:r>
            <a:r>
              <a:rPr lang="ru-RU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паев – до </a:t>
            </a:r>
            <a:r>
              <a:rPr lang="ru-RU" sz="11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раб. дней </a:t>
            </a:r>
          </a:p>
          <a:p>
            <a:pPr>
              <a:spcAft>
                <a:spcPts val="600"/>
              </a:spcAft>
            </a:pPr>
            <a:r>
              <a:rPr lang="ru-RU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Погашение</a:t>
            </a:r>
            <a:r>
              <a:rPr lang="ru-RU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паев – до </a:t>
            </a:r>
            <a:r>
              <a:rPr lang="ru-RU" sz="11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раб. дней </a:t>
            </a:r>
          </a:p>
          <a:p>
            <a:pPr>
              <a:spcAft>
                <a:spcPts val="600"/>
              </a:spcAft>
            </a:pPr>
            <a:r>
              <a:rPr lang="ru-RU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Выплата</a:t>
            </a:r>
            <a:r>
              <a:rPr lang="ru-RU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денег – до </a:t>
            </a:r>
            <a:r>
              <a:rPr lang="ru-RU" sz="11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раб. дней</a:t>
            </a:r>
            <a:endParaRPr lang="ru-RU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400"/>
              </a:spcAft>
            </a:pPr>
            <a:endParaRPr lang="ru-RU" sz="11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400"/>
              </a:spcAft>
            </a:pPr>
            <a:endParaRPr lang="ru-RU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400"/>
              </a:spcAft>
            </a:pPr>
            <a:endParaRPr lang="ru-RU" sz="11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400"/>
              </a:spcAft>
            </a:pPr>
            <a:endParaRPr lang="ru-RU" sz="11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400"/>
              </a:spcAft>
            </a:pPr>
            <a:r>
              <a:rPr lang="ru-RU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Высокие издержки инвестора, </a:t>
            </a:r>
            <a:r>
              <a:rPr lang="ru-RU" sz="11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минимизирующие</a:t>
            </a:r>
            <a:r>
              <a:rPr lang="ru-RU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полученный инвестиционный доход </a:t>
            </a:r>
            <a:r>
              <a:rPr lang="ru-RU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470744" y="2244809"/>
            <a:ext cx="21499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ПРЕИМУЩЕСТВА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ЧАСТНЫХ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ИНВЕСТОРОВ</a:t>
            </a:r>
            <a:endParaRPr lang="ru-RU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5" name="Picture 12" descr="https://www.fnbabsecon.com/wp-content/uploads/2016/06/piggy-bank-icon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196" y="3579862"/>
            <a:ext cx="576064" cy="48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https://encrypted-tbn0.gstatic.com/images?q=tbn:ANd9GcQtBv_ev65BUPXCXa3W_jQSMjk2VV1ygAi0BLpmXOagTIRZMfBvHA&amp;s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53" y="1241839"/>
            <a:ext cx="321799" cy="32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https://www.prokamur.ru/images/shield_icon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65" y="3723878"/>
            <a:ext cx="429303" cy="42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2" descr="Похожее изображение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5958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4" descr="https://cdn0.iconfinder.com/data/icons/investment-flat-outline-asset-allocation/512/Fund_manager-51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3478"/>
            <a:ext cx="611169" cy="61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33820"/>
            <a:ext cx="573636" cy="57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124" y="1131638"/>
            <a:ext cx="437753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96124" y="3291830"/>
            <a:ext cx="571922" cy="57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42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1"/>
          <p:cNvSpPr>
            <a:spLocks noGrp="1"/>
          </p:cNvSpPr>
          <p:nvPr>
            <p:ph type="title"/>
          </p:nvPr>
        </p:nvSpPr>
        <p:spPr>
          <a:xfrm>
            <a:off x="1259632" y="58316"/>
            <a:ext cx="7653536" cy="857250"/>
          </a:xfrm>
        </p:spPr>
        <p:txBody>
          <a:bodyPr>
            <a:normAutofit/>
          </a:bodyPr>
          <a:lstStyle/>
          <a:p>
            <a:pPr algn="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ЭВОЛЮЦИЯ ИНВЕСТОРА:</a:t>
            </a:r>
            <a:b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УСПЕВАЕТ ЛИ ЗА НЕЙ РЫНОК?!</a:t>
            </a:r>
            <a:b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https://archeonews.ru/wp-content/uploads/2017/07/%D0%A8%D0%B5%D1%80%D1%81%D1%82%D0%B8%D1%81%D1%82%D1%8B%D0%B9-%D0%BC%D0%B0%D0%BC%D0%BE%D0%BD%D1%82-740x5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0821"/>
            <a:ext cx="1224136" cy="9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ommonruin.files.wordpress.com/2014/02/homo-consumeric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07471"/>
            <a:ext cx="2400201" cy="120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068612"/>
              </p:ext>
            </p:extLst>
          </p:nvPr>
        </p:nvGraphicFramePr>
        <p:xfrm>
          <a:off x="107503" y="2283718"/>
          <a:ext cx="8698275" cy="2643133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373485"/>
                <a:gridCol w="2514948"/>
                <a:gridCol w="237044"/>
                <a:gridCol w="2347254"/>
                <a:gridCol w="2225544"/>
              </a:tblGrid>
              <a:tr h="7533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HOMO CUPIDUS</a:t>
                      </a:r>
                    </a:p>
                    <a:p>
                      <a:pPr algn="ctr"/>
                      <a:r>
                        <a:rPr lang="ru-RU" dirty="0" smtClean="0"/>
                        <a:t>(человек желающий</a:t>
                      </a:r>
                      <a:r>
                        <a:rPr lang="en-US" dirty="0" smtClean="0"/>
                        <a:t>)</a:t>
                      </a:r>
                      <a:endParaRPr lang="ru-RU" dirty="0" smtClean="0"/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PIFUS ARHAICUS</a:t>
                      </a:r>
                    </a:p>
                    <a:p>
                      <a:pPr algn="ctr"/>
                      <a:r>
                        <a:rPr lang="ru-RU" dirty="0" smtClean="0"/>
                        <a:t>(ПИФ архаичный)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PIFUS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MODERNUS 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(ПИФ современный)</a:t>
                      </a:r>
                    </a:p>
                  </a:txBody>
                  <a:tcPr anchor="ctr"/>
                </a:tc>
              </a:tr>
              <a:tr h="15709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ЗДЕСЬ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rgbClr val="00B050"/>
                          </a:solidFill>
                        </a:rPr>
                        <a:t>покупка через</a:t>
                      </a:r>
                      <a:r>
                        <a:rPr lang="ru-RU" sz="1100" b="1" baseline="0" dirty="0" smtClean="0">
                          <a:solidFill>
                            <a:srgbClr val="00B050"/>
                          </a:solidFill>
                        </a:rPr>
                        <a:t> гаджет по интернету</a:t>
                      </a:r>
                      <a:endParaRPr lang="ru-RU" sz="1100" b="1" dirty="0">
                        <a:solidFill>
                          <a:srgbClr val="00B050"/>
                        </a:solidFill>
                      </a:endParaRPr>
                    </a:p>
                  </a:txBody>
                  <a:tcPr marR="3600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R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R="36000" anchor="ctr">
                    <a:solidFill>
                      <a:schemeClr val="bg1"/>
                    </a:solidFill>
                  </a:tcPr>
                </a:tc>
              </a:tr>
              <a:tr h="19202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СЕЙЧАС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rgbClr val="00B050"/>
                          </a:solidFill>
                        </a:rPr>
                        <a:t>мгновенная покупка</a:t>
                      </a:r>
                      <a:endParaRPr lang="ru-RU" sz="1100" b="1" dirty="0">
                        <a:solidFill>
                          <a:srgbClr val="00B050"/>
                        </a:solidFill>
                      </a:endParaRPr>
                    </a:p>
                  </a:txBody>
                  <a:tcPr marR="3600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R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50" b="1" dirty="0">
                        <a:solidFill>
                          <a:srgbClr val="FF0000"/>
                        </a:solidFill>
                      </a:endParaRPr>
                    </a:p>
                  </a:txBody>
                  <a:tcPr marR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R="36000" anchor="ctr">
                    <a:solidFill>
                      <a:schemeClr val="bg1"/>
                    </a:solidFill>
                  </a:tcPr>
                </a:tc>
              </a:tr>
              <a:tr h="19202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БЕСПЛАТНО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rgbClr val="00B050"/>
                          </a:solidFill>
                        </a:rPr>
                        <a:t>минимум издержек – максимум</a:t>
                      </a:r>
                      <a:r>
                        <a:rPr lang="ru-RU" sz="1100" b="1" baseline="0" dirty="0" smtClean="0">
                          <a:solidFill>
                            <a:srgbClr val="00B050"/>
                          </a:solidFill>
                        </a:rPr>
                        <a:t> выгоды</a:t>
                      </a:r>
                      <a:endParaRPr lang="ru-RU" sz="1100" b="1" dirty="0">
                        <a:solidFill>
                          <a:srgbClr val="00B050"/>
                        </a:solidFill>
                      </a:endParaRPr>
                    </a:p>
                  </a:txBody>
                  <a:tcPr marR="3600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R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50" b="1" dirty="0">
                        <a:solidFill>
                          <a:srgbClr val="FF0000"/>
                        </a:solidFill>
                      </a:endParaRPr>
                    </a:p>
                  </a:txBody>
                  <a:tcPr marR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R="36000" anchor="ctr">
                    <a:solidFill>
                      <a:schemeClr val="bg1"/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ПРИЯТНО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rgbClr val="00B050"/>
                          </a:solidFill>
                        </a:rPr>
                        <a:t>положительные</a:t>
                      </a:r>
                      <a:r>
                        <a:rPr lang="ru-RU" sz="1100" b="1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rgbClr val="00B050"/>
                          </a:solidFill>
                        </a:rPr>
                        <a:t>эмоции от покупки</a:t>
                      </a:r>
                      <a:endParaRPr lang="ru-RU" sz="1100" b="1" dirty="0">
                        <a:solidFill>
                          <a:srgbClr val="00B050"/>
                        </a:solidFill>
                      </a:endParaRPr>
                    </a:p>
                  </a:txBody>
                  <a:tcPr marR="3600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R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R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R="36000" anchor="ctr">
                    <a:solidFill>
                      <a:schemeClr val="bg1"/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ВСЁ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rgbClr val="00B050"/>
                          </a:solidFill>
                        </a:rPr>
                        <a:t>максимум сервисов в одном месте</a:t>
                      </a:r>
                      <a:endParaRPr lang="ru-RU" sz="1100" b="1" dirty="0">
                        <a:solidFill>
                          <a:srgbClr val="00B050"/>
                        </a:solidFill>
                      </a:endParaRPr>
                    </a:p>
                  </a:txBody>
                  <a:tcPr marR="3600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R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R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R="3600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9" name="Picture 10" descr="https://geksagon.ru/media/uploads/2018/01/31/5798ae4467a2b1562c68bb4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24" y="3567985"/>
            <a:ext cx="186780" cy="1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0" descr="https://geksagon.ru/media/uploads/2018/01/31/5798ae4467a2b1562c68bb4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24" y="3918520"/>
            <a:ext cx="186780" cy="1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97443"/>
            <a:ext cx="1244147" cy="101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8" descr="Картинки по запросу &quot;галочка icon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42" y="3219822"/>
            <a:ext cx="176247" cy="17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8" descr="Картинки по запросу &quot;галочка icon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41" y="3547631"/>
            <a:ext cx="176247" cy="17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Картинки по запросу &quot;галочка icon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277" y="3939902"/>
            <a:ext cx="176247" cy="17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" descr="Картинки по запросу &quot;галочка icon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278" y="4298221"/>
            <a:ext cx="176247" cy="17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" descr="Картинки по запросу &quot;галочка icon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276" y="4652994"/>
            <a:ext cx="176247" cy="17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0" descr="https://geksagon.ru/media/uploads/2018/01/31/5798ae4467a2b1562c68bb4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24" y="4689226"/>
            <a:ext cx="186780" cy="1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s://clipartart.com/images/yellow-circle-png-clipart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7814"/>
            <a:ext cx="245268" cy="25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3" descr="https://clipartart.com/images/yellow-circle-png-clipart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69055"/>
            <a:ext cx="245268" cy="25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40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1"/>
          <p:cNvSpPr>
            <a:spLocks noGrp="1"/>
          </p:cNvSpPr>
          <p:nvPr>
            <p:ph type="title"/>
          </p:nvPr>
        </p:nvSpPr>
        <p:spPr>
          <a:xfrm>
            <a:off x="1691680" y="58316"/>
            <a:ext cx="7221488" cy="857250"/>
          </a:xfrm>
        </p:spPr>
        <p:txBody>
          <a:bodyPr>
            <a:normAutofit/>
          </a:bodyPr>
          <a:lstStyle/>
          <a:p>
            <a:pPr algn="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СТРОИМ «МОСТЫ»:</a:t>
            </a:r>
            <a:b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АРХАИЧНОСТИ – К СОВРЕМЕННОСТИ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48264" y="1745484"/>
            <a:ext cx="1521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СЕРВИСНЫЕ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УЛУЧШЕНИЯ</a:t>
            </a:r>
            <a:endParaRPr lang="ru-RU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AutoShape 2" descr="Doors opened entrance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oors opened entrance free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oors opened entrance free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37924" y="1745484"/>
            <a:ext cx="1654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ОТКРЫТАЯ </a:t>
            </a:r>
          </a:p>
          <a:p>
            <a:r>
              <a:rPr lang="ru-RU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АРХИТЕКТУРА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37924" y="3867894"/>
            <a:ext cx="2037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РЕГУЛИРОВАНИЕ </a:t>
            </a:r>
            <a:endParaRPr lang="ru-RU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48264" y="3867893"/>
            <a:ext cx="1808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ПРОДВИЖЕНИЕ</a:t>
            </a:r>
            <a:endParaRPr lang="ru-RU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9316" y="1275606"/>
            <a:ext cx="1440160" cy="144016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364088" y="3301701"/>
            <a:ext cx="1440160" cy="144016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364088" y="1275606"/>
            <a:ext cx="1440160" cy="144016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79316" y="3301702"/>
            <a:ext cx="1440160" cy="144016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355976" y="2022108"/>
            <a:ext cx="648072" cy="0"/>
          </a:xfrm>
          <a:prstGeom prst="straightConnector1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348969" y="4021781"/>
            <a:ext cx="648072" cy="0"/>
          </a:xfrm>
          <a:prstGeom prst="straightConnector1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084168" y="2859782"/>
            <a:ext cx="0" cy="288032"/>
          </a:xfrm>
          <a:prstGeom prst="straightConnector1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1299396" y="2868166"/>
            <a:ext cx="0" cy="288032"/>
          </a:xfrm>
          <a:prstGeom prst="straightConnector1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3" descr="C:\Users\sd993\Downloads\—Pngtree—open door vector cartoon landscape_520486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01" y="1525547"/>
            <a:ext cx="940277" cy="9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sd993\Downloads\Безымянный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36" y="3609530"/>
            <a:ext cx="716320" cy="82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sd993\Downloads\Безымянный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480" y="3545672"/>
            <a:ext cx="948840" cy="95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sd993\Downloads\Безымянный-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24" y="1554365"/>
            <a:ext cx="792088" cy="89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50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0" y="944259"/>
            <a:ext cx="9143999" cy="547371"/>
          </a:xfrm>
          <a:noFill/>
        </p:spPr>
        <p:txBody>
          <a:bodyPr>
            <a:noAutofit/>
          </a:bodyPr>
          <a:lstStyle/>
          <a:p>
            <a:pPr marL="0" indent="0" algn="ctr">
              <a:spcAft>
                <a:spcPts val="600"/>
              </a:spcAft>
              <a:buClr>
                <a:srgbClr val="C00000"/>
              </a:buClr>
              <a:buNone/>
            </a:pP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ОТКРЫТАЯ АРХИТЕКТУРА ПРОДАЖ</a:t>
            </a:r>
            <a:r>
              <a:rPr lang="en-U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СЕРВИСОВ: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любой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поставщик		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любой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продукт		реальный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выбор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клиента</a:t>
            </a:r>
          </a:p>
        </p:txBody>
      </p:sp>
      <p:pic>
        <p:nvPicPr>
          <p:cNvPr id="1047" name="Picture 23" descr="https://encrypted-tbn0.gstatic.com/images?q=tbn:ANd9GcRzBv8R-Oze2Jd1kaaadTscrmaU5YImeasRsWMNafF6nhaXdE0l&amp;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7" y="3088751"/>
            <a:ext cx="493414" cy="49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3" descr="https://cdn4.iconfinder.com/data/icons/online-earning-2/64/26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37" y="2698109"/>
            <a:ext cx="485559" cy="48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1609117" y="2932999"/>
            <a:ext cx="727392" cy="110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80209" y="2942482"/>
            <a:ext cx="513784" cy="1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85776" y="2942482"/>
            <a:ext cx="0" cy="68956"/>
          </a:xfrm>
          <a:prstGeom prst="line">
            <a:avLst/>
          </a:prstGeom>
          <a:ln w="222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437066" y="3956589"/>
            <a:ext cx="513784" cy="1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56989" y="3875717"/>
            <a:ext cx="0" cy="68956"/>
          </a:xfrm>
          <a:prstGeom prst="line">
            <a:avLst/>
          </a:prstGeom>
          <a:ln w="222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7587764" y="2846318"/>
            <a:ext cx="530915" cy="6306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6444208" y="3389113"/>
            <a:ext cx="208913" cy="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7587764" y="3893325"/>
            <a:ext cx="530915" cy="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7587764" y="2846318"/>
            <a:ext cx="3604" cy="618322"/>
          </a:xfrm>
          <a:prstGeom prst="line">
            <a:avLst/>
          </a:prstGeom>
          <a:ln w="222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7587764" y="3449572"/>
            <a:ext cx="0" cy="443753"/>
          </a:xfrm>
          <a:prstGeom prst="line">
            <a:avLst/>
          </a:prstGeom>
          <a:ln w="2222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887499" y="3205470"/>
            <a:ext cx="865634" cy="1846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Приложение 1</a:t>
            </a:r>
            <a:endParaRPr lang="ru-RU" sz="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18255" y="3638350"/>
            <a:ext cx="537321" cy="1846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Клиент</a:t>
            </a:r>
            <a:endParaRPr lang="ru-RU" sz="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07270"/>
            <a:ext cx="504056" cy="36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extBox 77"/>
          <p:cNvSpPr txBox="1"/>
          <p:nvPr/>
        </p:nvSpPr>
        <p:spPr>
          <a:xfrm>
            <a:off x="6524904" y="3653787"/>
            <a:ext cx="1008610" cy="1846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ХАБ/ ПЛАТФОРМА</a:t>
            </a:r>
          </a:p>
        </p:txBody>
      </p:sp>
      <p:sp>
        <p:nvSpPr>
          <p:cNvPr id="83" name="TextBox 82"/>
          <p:cNvSpPr txBox="1"/>
          <p:nvPr/>
        </p:nvSpPr>
        <p:spPr>
          <a:xfrm rot="16200000">
            <a:off x="7307867" y="3234672"/>
            <a:ext cx="949184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Взаимодействие</a:t>
            </a:r>
            <a:endParaRPr lang="en-US" sz="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через </a:t>
            </a:r>
            <a:r>
              <a:rPr lang="en-US" sz="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API</a:t>
            </a:r>
            <a:endParaRPr lang="ru-RU" sz="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8" name="Picture 15" descr="https://encrypted-tbn0.gstatic.com/images?q=tbn:ANd9GcTCaEs6vNS2LvTIQTdXHudgBd2tLLQrjIOtJt54P2kZF7rgE6WG&amp;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670" y="3647839"/>
            <a:ext cx="388462" cy="38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9" name="Прямая со стрелкой 98"/>
          <p:cNvCxnSpPr/>
          <p:nvPr/>
        </p:nvCxnSpPr>
        <p:spPr>
          <a:xfrm flipV="1">
            <a:off x="1609117" y="3910195"/>
            <a:ext cx="727392" cy="15948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2336509" y="4069566"/>
            <a:ext cx="856784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Финансовая </a:t>
            </a:r>
          </a:p>
          <a:p>
            <a:pPr algn="ctr"/>
            <a:r>
              <a:rPr lang="ru-RU" sz="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 </a:t>
            </a:r>
            <a:r>
              <a:rPr lang="en-US" sz="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ru-RU" sz="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3" name="Picture 13" descr="https://cdn4.iconfinder.com/data/icons/online-earning-2/64/26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03" y="3562205"/>
            <a:ext cx="485559" cy="48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TextBox 123"/>
          <p:cNvSpPr txBox="1"/>
          <p:nvPr/>
        </p:nvSpPr>
        <p:spPr>
          <a:xfrm>
            <a:off x="887265" y="4069566"/>
            <a:ext cx="865634" cy="1846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Приложение </a:t>
            </a:r>
            <a:r>
              <a:rPr lang="en-US" sz="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ru-RU" sz="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5" name="Picture 15" descr="https://encrypted-tbn0.gstatic.com/images?q=tbn:ANd9GcTCaEs6vNS2LvTIQTdXHudgBd2tLLQrjIOtJt54P2kZF7rgE6WG&amp;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25" y="2689434"/>
            <a:ext cx="388462" cy="38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2347064" y="3111161"/>
            <a:ext cx="856784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Финансовая </a:t>
            </a:r>
          </a:p>
          <a:p>
            <a:pPr algn="ctr"/>
            <a:r>
              <a:rPr lang="ru-RU" sz="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 </a:t>
            </a:r>
            <a:r>
              <a:rPr lang="ru-RU" sz="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ru-RU" sz="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7" name="Picture 23" descr="https://encrypted-tbn0.gstatic.com/images?q=tbn:ANd9GcRzBv8R-Oze2Jd1kaaadTscrmaU5YImeasRsWMNafF6nhaXdE0l&amp;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527" y="3104188"/>
            <a:ext cx="493414" cy="49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TextBox 134"/>
          <p:cNvSpPr txBox="1"/>
          <p:nvPr/>
        </p:nvSpPr>
        <p:spPr>
          <a:xfrm>
            <a:off x="5869621" y="3653787"/>
            <a:ext cx="581226" cy="1846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Клиент</a:t>
            </a:r>
            <a:endParaRPr lang="ru-RU" sz="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6" name="Picture 15" descr="https://encrypted-tbn0.gstatic.com/images?q=tbn:ANd9GcTCaEs6vNS2LvTIQTdXHudgBd2tLLQrjIOtJt54P2kZF7rgE6WG&amp;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946" y="3588025"/>
            <a:ext cx="388462" cy="38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TextBox 137"/>
          <p:cNvSpPr txBox="1"/>
          <p:nvPr/>
        </p:nvSpPr>
        <p:spPr>
          <a:xfrm>
            <a:off x="8002785" y="4009752"/>
            <a:ext cx="856784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Финансовая </a:t>
            </a:r>
          </a:p>
          <a:p>
            <a:pPr algn="ctr"/>
            <a:r>
              <a:rPr lang="ru-RU" sz="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 </a:t>
            </a:r>
            <a:r>
              <a:rPr lang="en-US" sz="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ru-RU" sz="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1" name="Picture 15" descr="https://encrypted-tbn0.gstatic.com/images?q=tbn:ANd9GcTCaEs6vNS2LvTIQTdXHudgBd2tLLQrjIOtJt54P2kZF7rgE6WG&amp;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501" y="2787262"/>
            <a:ext cx="388462" cy="38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TextBox 141"/>
          <p:cNvSpPr txBox="1"/>
          <p:nvPr/>
        </p:nvSpPr>
        <p:spPr>
          <a:xfrm>
            <a:off x="8013340" y="3208989"/>
            <a:ext cx="856784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Финансовая </a:t>
            </a:r>
          </a:p>
          <a:p>
            <a:pPr algn="ctr"/>
            <a:r>
              <a:rPr lang="ru-RU" sz="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 </a:t>
            </a:r>
            <a:r>
              <a:rPr lang="ru-RU" sz="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ru-RU" sz="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43686" y="1910487"/>
            <a:ext cx="3104178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100" dirty="0"/>
              <a:t>Старая модель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868144" y="1936909"/>
            <a:ext cx="2989948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1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Новая модель</a:t>
            </a:r>
          </a:p>
        </p:txBody>
      </p:sp>
      <p:sp>
        <p:nvSpPr>
          <p:cNvPr id="122" name="Стрелка вправо 121"/>
          <p:cNvSpPr/>
          <p:nvPr/>
        </p:nvSpPr>
        <p:spPr>
          <a:xfrm>
            <a:off x="3527884" y="2414542"/>
            <a:ext cx="2124236" cy="2232249"/>
          </a:xfrm>
          <a:prstGeom prst="rightArrow">
            <a:avLst>
              <a:gd name="adj1" fmla="val 63099"/>
              <a:gd name="adj2" fmla="val 13678"/>
            </a:avLst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base">
              <a:spcAft>
                <a:spcPts val="600"/>
              </a:spcAft>
            </a:pPr>
            <a:endParaRPr lang="ru-RU" sz="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spcAft>
                <a:spcPts val="600"/>
              </a:spcAft>
            </a:pPr>
            <a:r>
              <a:rPr lang="ru-RU" sz="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Интеграция через </a:t>
            </a:r>
            <a:r>
              <a:rPr lang="en-US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API</a:t>
            </a:r>
            <a:endParaRPr lang="ru-RU" sz="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chemeClr val="bg1">
                  <a:lumMod val="65000"/>
                </a:schemeClr>
              </a:buClr>
            </a:pPr>
            <a:r>
              <a: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Дистрибуция и кросс-платформенные решения </a:t>
            </a:r>
            <a:endParaRPr lang="ru-RU" sz="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chemeClr val="bg1">
                  <a:lumMod val="65000"/>
                </a:schemeClr>
              </a:buClr>
            </a:pPr>
            <a:r>
              <a:rPr lang="ru-RU" sz="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Простые технологии для клиента</a:t>
            </a:r>
          </a:p>
          <a:p>
            <a:pPr>
              <a:spcAft>
                <a:spcPts val="600"/>
              </a:spcAft>
              <a:buClr>
                <a:schemeClr val="bg1">
                  <a:lumMod val="65000"/>
                </a:schemeClr>
              </a:buClr>
            </a:pPr>
            <a:r>
              <a:rPr lang="ru-RU" sz="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Новые конкурентные преимущества</a:t>
            </a:r>
            <a:endParaRPr lang="ru-RU" sz="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chemeClr val="bg1">
                  <a:lumMod val="65000"/>
                </a:schemeClr>
              </a:buClr>
            </a:pPr>
            <a:endParaRPr lang="ru-RU" sz="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Стрелка вправо 40"/>
          <p:cNvSpPr/>
          <p:nvPr/>
        </p:nvSpPr>
        <p:spPr>
          <a:xfrm>
            <a:off x="2480525" y="1309744"/>
            <a:ext cx="867339" cy="180000"/>
          </a:xfrm>
          <a:prstGeom prst="rightArrow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Стрелка вправо 41"/>
          <p:cNvSpPr/>
          <p:nvPr/>
        </p:nvSpPr>
        <p:spPr>
          <a:xfrm>
            <a:off x="5148064" y="1311630"/>
            <a:ext cx="867339" cy="180000"/>
          </a:xfrm>
          <a:prstGeom prst="rightArrow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Заголовок 1"/>
          <p:cNvSpPr>
            <a:spLocks noGrp="1"/>
          </p:cNvSpPr>
          <p:nvPr>
            <p:ph type="title"/>
          </p:nvPr>
        </p:nvSpPr>
        <p:spPr>
          <a:xfrm>
            <a:off x="1259632" y="-20538"/>
            <a:ext cx="7653536" cy="857250"/>
          </a:xfrm>
        </p:spPr>
        <p:txBody>
          <a:bodyPr>
            <a:normAutofit/>
          </a:bodyPr>
          <a:lstStyle/>
          <a:p>
            <a:pPr algn="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ИНФРАСТРУКТУРА ЦИФРОВОЙ ЭКОНОМИКИ: </a:t>
            </a:r>
            <a:b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ЭКОСИСТЕМА ЦИФРОВЫХ ПЛАТФОРМ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42098" y="4640619"/>
            <a:ext cx="838214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ХАБ/ </a:t>
            </a:r>
            <a:r>
              <a:rPr lang="ru-RU" sz="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ПЛАТФОРМА</a:t>
            </a:r>
            <a:endParaRPr lang="ru-RU" sz="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42098" y="2283718"/>
            <a:ext cx="838214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ХАБ/ ПЛАТФОРМА</a:t>
            </a:r>
            <a:endParaRPr lang="ru-RU" sz="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5796136" y="2420064"/>
            <a:ext cx="654711" cy="2363609"/>
            <a:chOff x="5796136" y="2420064"/>
            <a:chExt cx="462789" cy="2363609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5796136" y="2420064"/>
              <a:ext cx="0" cy="2363609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5796137" y="4783673"/>
              <a:ext cx="462788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H="1">
              <a:off x="5796137" y="2420064"/>
              <a:ext cx="462788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Прямая соединительная линия 56"/>
          <p:cNvCxnSpPr/>
          <p:nvPr/>
        </p:nvCxnSpPr>
        <p:spPr>
          <a:xfrm flipH="1" flipV="1">
            <a:off x="7149076" y="3867894"/>
            <a:ext cx="591276" cy="629292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7149076" y="2638847"/>
            <a:ext cx="499469" cy="516632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812360" y="2283718"/>
            <a:ext cx="936104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ХАБ/ ПЛАТФОРМА</a:t>
            </a:r>
            <a:endParaRPr lang="ru-RU" sz="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812360" y="4640619"/>
            <a:ext cx="936104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ХАБ/ ПЛАТФОРМА</a:t>
            </a:r>
            <a:endParaRPr lang="ru-RU" sz="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rot="10800000">
            <a:off x="8973790" y="2395827"/>
            <a:ext cx="0" cy="2363609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8820472" y="2395827"/>
            <a:ext cx="153318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8820472" y="4759436"/>
            <a:ext cx="153318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 flipV="1">
            <a:off x="7433686" y="4759436"/>
            <a:ext cx="319896" cy="1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  <a:prstDash val="dash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 flipV="1">
            <a:off x="7420456" y="2395827"/>
            <a:ext cx="319896" cy="1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  <a:prstDash val="dash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6990885" y="2596496"/>
            <a:ext cx="0" cy="551176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6961205" y="3867894"/>
            <a:ext cx="0" cy="649192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flipH="1" flipV="1">
            <a:off x="7252662" y="3389113"/>
            <a:ext cx="327309" cy="1024"/>
          </a:xfrm>
          <a:prstGeom prst="straightConnector1">
            <a:avLst/>
          </a:prstGeom>
          <a:ln w="222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1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1470"/>
            <a:ext cx="8229600" cy="720080"/>
          </a:xfrm>
        </p:spPr>
        <p:txBody>
          <a:bodyPr>
            <a:noAutofit/>
          </a:bodyPr>
          <a:lstStyle/>
          <a:p>
            <a:pPr algn="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ПАЕВЫЕ ИНВЕСТИЦИОННЫЕ ФОНДЫ:</a:t>
            </a:r>
            <a:b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ЧЕГО НЕ ХВАТАЕТ ДЛЯ «ВЗЛЁТА»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Объект 2"/>
          <p:cNvSpPr txBox="1">
            <a:spLocks noChangeAspect="1"/>
          </p:cNvSpPr>
          <p:nvPr/>
        </p:nvSpPr>
        <p:spPr>
          <a:xfrm>
            <a:off x="245715" y="1153111"/>
            <a:ext cx="8898285" cy="33161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ТЕХНОЛОГИЧЕСКИЕ И СЕРВИСНЫЕ УЛУЧШЕНИЯ </a:t>
            </a:r>
            <a:r>
              <a:rPr lang="en-US" sz="11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en-US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ru-RU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СОКРАЩЕНИЕ СРОКОВ ОПЕРАЦИЙ С ПАЯМИ</a:t>
            </a:r>
            <a:r>
              <a:rPr lang="en-US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(</a:t>
            </a:r>
            <a:r>
              <a:rPr lang="ru-RU" sz="11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Т+1</a:t>
            </a:r>
            <a:r>
              <a:rPr lang="ru-RU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)</a:t>
            </a:r>
            <a:endParaRPr lang="ru-RU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4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ДАЛЬНЕЙШИЕ ИЗМЕНЕНИЯ РЕГУЛИРОВАНИЯ РКИ </a:t>
            </a:r>
            <a:r>
              <a:rPr lang="en-US" sz="11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ru-RU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СНИЖЕНИЕ НАГРУЗКИ И ИЗДЕРЖЕК:</a:t>
            </a:r>
          </a:p>
          <a:p>
            <a:pPr lvl="1">
              <a:spcAft>
                <a:spcPts val="4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Возможность передачи учетных 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функций </a:t>
            </a:r>
            <a:r>
              <a:rPr lang="ru-RU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ОДНОВРЕМЕННО с передачей ответственности</a:t>
            </a:r>
          </a:p>
          <a:p>
            <a:pPr lvl="1">
              <a:spcAft>
                <a:spcPts val="4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ДОБРОВОЛЬНОСТЬ выбора модели 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перераспределения учетного </a:t>
            </a:r>
            <a:r>
              <a:rPr lang="ru-RU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функционала</a:t>
            </a:r>
          </a:p>
          <a:p>
            <a:pPr lvl="1">
              <a:spcAft>
                <a:spcPts val="4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Номинальные денежные счета 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имя </a:t>
            </a:r>
            <a:r>
              <a:rPr lang="ru-RU" sz="11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спецдепозитария</a:t>
            </a:r>
            <a:r>
              <a:rPr lang="ru-RU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указанием бенефициара (УК ПИФ</a:t>
            </a:r>
            <a:r>
              <a:rPr lang="ru-RU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>
              <a:spcAft>
                <a:spcPts val="4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ПРОДВИЖЕНИЕ ПРОДУКТА / СОВМЕСТНЫЙ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</a:t>
            </a:r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ОТРАСЛИ </a:t>
            </a:r>
            <a:r>
              <a:rPr lang="en-US" sz="11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ИНТЕРЕС И ДОВЕРИЕ ИНВЕСТОРА</a:t>
            </a:r>
            <a:endParaRPr lang="ru-RU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Aft>
                <a:spcPts val="4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Aft>
                <a:spcPts val="4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4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ru-RU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AutoShape 7" descr="data:image/png;base64,iVBORw0KGgoAAAANSUhEUgAAAfIAAAE3CAYAAABRtMPXAAAgAElEQVR4Xu29C5xcVZXvv+pUP+gkTQgQQsR05YVwVaLQ6YQ7PDLAJwOBCXPH4TFXgyMTFUWCj0FHBuRhJHxU7kQew73yuBch+ECH/wVFAirj3CDEJt3IIwJCsKtCCERiSDqdTqe7qv6f1XV29a5d+zzWPtVNp/jV56Ok6+y1zz6/vet891r7nL1ShM+7ToH5Z60oFr2BqV0/ve2tpBefy+XW5vP51bNmzXokaV09PT1XeJ7X0tbWdmXSujo7O09Op9Mr29vbFyWtq1gspnK5XD6TyXhJ62L7bDa7joguz2Qyjyetr7u7e9XQ0FDvggULrk9aV09PzxLP81a0tbWdmbSubdu2Terv79+ayWRak9bF9hs2bOguFovLOzo6nk5aXzabvZGINmUymZtqUNc5RHR+JpM5N2ld69evn9bQ0PDM/PnzD09aF9vncrmXBgcHl86ZM+cPSevL5XJ3FAqFJ2fOnHln0ro6Ozs/kU6nF7W3t1+YtK5sNjubiH6RyWTmJK3L/22+5nnewhkzZmxJWl9XV9cPCoXCAx0dHT9MWleUfSqqAI7XnwIAuaxPAXKZXlwaIJdrBpDLNQPIS5oB5PKxs99bAOSyLgTIZXoB5HK92AIgl+sGkAPk8lFTJxYAuawjAXKZXgC5XC+A3E0zgBwgdxs5dWAFkMs6ESCX6QWQy/UCyN00A8gBcreRUwdWALmsEwFymV4AuVwvgNxNM4AcIHcbOXVgBZDLOhEgl+kFkMv1AsjdNAPIAXK3kVMHVgC5rBMBcpleALlcL4DcTTOAHCB3Gzl1YAWQyzoRIJfpBZDL9QLI3TQDyAFyt5FTB1YAuawTAXKZXgC5XC+A3E0zgBwgdxs5dWAFkMs6ESCX6QWQy/UCyN00A8gBcreRUwdWALmsEwFymV4AuVwvgNxNM4AcIHcbOXVgBZDLOhEgl+kFkMv1AsjdNAPIAXK3kVMHVgC5rBMBcpleALlcL4DcTTOAHCB3Gzl1YAWQyzoRIJfpBZDL9QLI3TQDyAFyt5FTB1YAuawTAXKZXgC5XC+A3E0zgBwgdxs5dWAFkMs6ESCX6QWQy/UCyN00A8gBcreRUwdWALmsEwFymV4AuVwvgNxNM4AcIHcbOXVgBZDLOhEgl+kFkMv1AsjdNAPIAXK3kVMHVgC5rBMBcpleALlcL4DcTTOAHCB3Gzl1YAWQyzoRIJfpBZDL9QLI3TQDyAFyt5FTB1YAuawTAXKZXgC5XC+A3E0zgBwgdxs5dWAFkMs6ESCX6QWQy/UCyN00A8gBcreRUwdWALmsEwFymV4AuVwvgNxNM4B8fIP8KCL6ERF9yO/eq4hopVtXw8pUACCXjQmAXKYXQC7XCyB30wwgH78gZ4jfRESXEtFLfvd+jYiOIKIvElG/W5fDSikAkMvGAkAu0wsgl+sFkLtpBpCPX5AztF8lonu1rj2EiG4homuI6C3/35uJ6Mt+mWV+edOTf4SIlhMR13mRX5a/+xgRbff/y1+rc/H36m/936opLUS0mojuIaLfWIYen+fr2vfcrvt9G3X+EzXbE4joca28fsxtZMewAshjiKQVAchlegHkcr0AcjfNAPLxCfJmIrrRAkodoC/64GWYMoB1D56visF9dYjnzoCe7YfqTVjXAuSPGZBnuPOHlwb0CQl/p0ce+DqOJqIH3IZ0fCsG+ZoTbh9sTe9trLJKpYiKRJQKqi/wgD+iNPuKetgurOKA4+WvXdtl1Kv/OdycOO2yaKG3K1T6/VQvfRyI+1ETxKp3mGDjTa8446NYGkfW4R1xPeYPrWZ6+RWNeT9G6DXcnmq9dr71Wvv7r9jTHf8uVioJkO/fIFfeOYfedcizt24Duen5qjV3BvcaY/Ao7948xjY3xPDIdZBz264lojuNZQKOOPQQ0anvxNo/g/z//v3G/IEHFNLxfzhRN7SomqJuaL69GLQ1Om9gNUa7q9oXNuEJnRFFNPwd0ivwxh+lszoes93VM8iIiV6NdB434ytkghlLatffo9BOPLEIaHzIhHzn6y/Qn3Iv/OK464p/FevStUIA+fgEObcqbmidw+xxQG6uubt45ArI3yeiz0SE1vcLkP/y4xsHJ08oVHvkwa64RtqQn1siD8ACvkiPPOrGFMczGUUPMlDPOO2KimBERAoCPcSoegUepvhGHwX6oOM11it2u908zJGeCZkIDhdy1SNq4jRaesX8vQVdl+mRN7TQ4NAQPffIrfe3ryr+HUAuVWD8gjzqYbcJ2no5g5y9bYY/A/pQi0fO9TH0L/HXxfVQd9zQuivI1cSE/ysJrettdOvZECv2yH9xxu17DmraO6EiJFgONasbjH5D10Ji5RuQDgTzxmEr79+31HmqQrYB562IWZqejBmqM2+cZqjfvHH6fwdOGOLWF+f6tQuuCjHGbVec67f0i7qxVoWA416fmsfF1LPMGVU+YPyU2xMxvqLaXb4+5dhr59XHj1X3qHGs83aU9KoafyYwY46vCj1D2l0xHvzfue13HaVX1cQ9YBxXjQe/nw44mPYVD6Dnf3k7QJ7gTh81HUxQdSLTsNfPeJ2Z18ZP98/wDBGd73vnbGcLresPofFrbRtjrpHrYXf9wbWwh93MNXIV+pc87DZ2IK9aozPX+mp144pxY7IBO+rGFPcGaLtx2dbIXQBbMdRd9YoDMmNiNZp6uQC2YiKYFPwBHmdUu6KOl8d7zAlcFMiG64vqFz3iEzERigvGyImnC/hNoAva7fr7AsgTgTIqLlOTykepEv2BMfV62iidqj6rtXvkNfSYbDf0WntM7xoP0xZxiPLsTQ8zTiQkJnhjgyai3TYAqoegyp5hnHaHRCjeCQ9z+OHJOAAUtrvWesWd8ERNbGOPBzNS4mvUDI+8FpQZrx552LUB5Al7vgLkNsCOGw8zxo3cxWOyASMo9Bf7xhzlQZrHa+wxBU6UjPO66FXl+ccBVcyJQdx2xwJZ1FJQnHYLly6iQDeeIl5V497UK84SQkBkDR551V25q6vrB4VC4YGOjo4fJrxlR5rvjyCPvCgUCFcAa+QVLlPpj8hQZRSYYoI59IYXp11C0IxcmH+do7V0EjWRqWHER/fYy5IFhcod9Ypa0qn1xC/uElGUJx233Vgjt94ks9nsa57nLZwxY8aWpBwByJMqCPtQBaweue3GZLthRoXSAo9jjbzk2AaFXrFGXhpucScaCScGcSMBiGBUTwBDl86ES0FYI68JreCR10TG/asSrJHHCbGOFw9TeGMcnihgjXxkwiT0yKMmqmGhctHDflgjH/6FYY28JvAAyGsiY+xK1BPsHLYZrSQw6ql+rt+2jSxhjTzB07lJbvQVEY6YofjQUGqcULwxIYGHGeFhuoDffGrd0i/jIeKFNfLIGzVC65ESoYD/rrvaHlYJYu7P/l0jOUzQ/u6mnb5PO8P8OiK6wn93vkJ8rJE7ANB2I07y3n3ch6Si1k7jgvld85Q/3iMvL+FY92kImdiVJ5qCtyKSTGz5NAit1wSM8MhrImOsSmxP2+u7zKlKPuUnWlFJXdS77DqoGe4X+DvMcTY4c9MbrsuW9GX4HFgjD3nv1wWwFd0f9/Uj3yjq4aW4TwNbn+q2PIUcNTGI+3S4bWIgCi1HLV1EHccaeTiwaxzxiQvsqImleRwgjwWPqEK1BDl7muwFqh3UzD3Q9fzi3C7lebb5O6/t1DKUKWiZe6SrfdDNTWG4PnVMQUzfzEXPZ657sup704PV/+b6dO/WhKZtT3Zb2JyvheGrp2K1bUdr9llUxjV1vScZdQdtjlMJ8iiQRB2Pe0PHe+SVa9dRD3XFBXjUjTPuQ12REQdz4qF5vraJTKx2xXhdLPJtAuFac1S74gIrsV7CdseaYMV5+yIm4OO+XRFXr6B+xBp5FKNjHa8lyPmEDCa1s5kOEoa1vuOaeYwh/zl/TVffcpW9UvUxU5nqcGUbPQGJ7o3qx0wPWLWXM6rp9QWBnNuipzzlLWH17V/NduidYPOQ9R3szJC6sg0DuZro6BMVXS9reB1r5FgjH3k63OVtAm1YR93Io47HnmjEBFDcZwrivl0RC/xYIy/vGS/VCx55LFBHFao1yHWv8zItr7jpHZog12GoAztn5PJW27FylrOgbVqVh6qgq8PVXFdWnvxaoz7+XuUt1z3yi4noWSJa4q8/m966FOQm6DmKoOdL5+NxPHLb5CdwnZxBLk+aYt7wzaFl3mjNZFZRQ80MSeseX4wkH+bTxIEek63duieTsN3l6iP0qrrhBbSr6hdsenJae5OkZY2rVxUAHdsddV1V1Y6zNLbjVa/ACIZjP+nDbTTGFydNGRyk5x79n9hrPYrWIcej7q7SqlVyEc6pzWFk9bCVK8jP8xtgJhxhkIeFu/WQtQlyTiGqvOog79XmkT9MRPOI6Fbj3EEpUk3tAtestYI2aMcBuW39PRTk8jSm5TuXdEz45aMmAgHVxr4xBTXL8bwVQLbUHbta159Y7BNUNq5WekUCO0xvxyEybLaf6pWo3ZpeVeCM0nKM9LICPapttt9NdT7ynVv8NKarkMbUQdFEv5qw8ymw6WvWEpAz8NR6r+nV30RElxJRGMi5bXq+cjO0zhMMPgeH7bldDMrNEaF1PZzO9QdNIo4OyTFurpHbcpXbgGwDObf7TD9awe2xeeSha+Rf/8Dd101r2DlodmSBKOWVXkSu+AR9f8AHPr5s8E/Prs9v+90rykBSh162cdaSk1MNjQ37Xn7wMf6e69PbYvuOy1jLTjkqkzr42FNTm374f/QLEdXha8E2E9u/cHVf13c4t3xFmwLPb2m/KjvhmAsvHHzjt7/M/+n3HHEa/jhf74zTTyvk9+3zXv+Pda66qzakpx13ZOMhH1y49/d368+XhN5bVLvNQl7jhMaWYz55WV/3Tde73pwq7OYuu4jeePwB2t3zRtL6Wo78yBmFfbt2DGR/+dukdTW/5/j/4k2e/cH+F77/46R1pZqmTKRZ/+2zxZf+zw1J62L7iR/+zCV7X/nZ9/O7X/tz0vpajjr37Hzfm5v3vfb/nk5aV+qwhR+iCYfPLPY8wA7f8CdfpPuOv55+L60b+chLirlO58L0tsEoCuT6g3B6aFlfQ37UP6kCuR5a50P8gByvdfP3/P60euDMDHfr4XU9VB+2Rs51qveydU/3DCL6spZ9LSy0btPF9Ob1TG58TeaDdGodnY+t1h4ONO2ULf/XjD4MP+xW9Aamdv30Np4QJfrkcrm1+Xx+9axZs7jfEn16enqu8Dyvpa2t7cpEFRFRZ2fnyel0emV7e/uipHUVi8VULpfLZzIZL2ldbJ/NZtcR0eWZTObxpPV1d3evGhoa6l2wYEFiYPb09CzxPG9FW1sbTxITfbZt2zapv79/ayaTaU1UkW+8YcOG7mKxuLyjoyMxSLLZ7I1EtCmTybBjkOiTzWbP4d9/JpM5N1FFRLR+/fppDQ0Nz8yfP//wpHWxfS6Xe2lwcHDpnDlz/pC0vlwud0ehUHhy5syZdyatq7Oz8xPpdHpRe3v7hUnrAshLCo4GyMNgZus326tTSft3vNrbXjcbjbZGvkcOkMeXHSCPr5UqCZDLNQPI5ZoB5KMDcpfMZO8mkI+bnd0A8vg3DYA8vlYAuVwrZQGQy7UDyEcH5PKegMWYK4DQukxygFymF5eGRy7XDCCXawaQA+TyUVMnFgC5rCMBcpleALlcL7YAyOW6AeQAuXzU1IkFQC7rSIBcphdALtcLIHfTDCAHyN1GTh1YAeSyTgTIZXoB5HK9AHI3zQBygNxt5NSBFUAu60SAXKYXQC7XCyB30wwgB8jdRk4dWAHksk4EyGV6AeRyvQByN80AcoDcbeTUgRVALutEgFymF0Au1wsgd9MMIAfI3UZOHVgB5LJOBMhlegHkcr0AcjfNAHKA3G3k1IEVQC7rRIBcphdALtcLIHfTDCAHyN1GTh1YAeSyTgTIZXoB5HK9AHI3zQBygNxt5NSBFUAu60SAXKYXQC7XCyB30wwg339AHpoAxK37391WALms/wFymV4AuVwvgNxNM4B89EFuS6DiklQFIHcb44FWALlMUIBcphdALtcLIHfTDCAHyN1GTh1YAeSyTgTIZXoB5HK9AHI3zQDy8QFyldbzIr8blxHRvf6/OXf3Gkv3XkVEK4nI9NT1dKhsdh0RXUFE242ye4hoNRGpcz5CRHwuLsd1LCeiq4mo3/K33qZniOh8InqJiL5GRF+3XIP+PR/+LhF9kYjajPOoyzTzlev26rrdRrxmxSD/wtz7lx7VumV30somL77tW0NbO3/c9/wdTyWtq/WEbyxLeU3Nu9Z95c6kdaUy582jw49fXvztlz6fuK5CQ+qgpff+asdD55+atC62P2jxnTft2/yft+958e7nktbnHXfVJ/ODe/tTz31L/W6cq2w55qKFzYe3/+3bv/j0V50r8Q3Tk97b0nryt/797Z9/9MykdbG9d/yNt+U3r/12asvDLyet78BF/7qCBnZt2bX+mvuT1jXp2EsXpQ8++pT3nXLxXyatC0lT5AoC5GMDcr65nG50jwnAV314M9SvJSK+iR9KRBf40JugQVlB+B4ielH7nk+hTwDCQM7A1j86PMNAfpwPbAX9E/xKZhLRSX5b+SueJHD7fuOXf8z/tz7x4OvTJww2kNugruqSj3gD5Ped/cSjh7QMFIk8IirwrdJep354uFiKiIpExP8lyrceNd8b2PbH1L4dJV31w8PFvJHiI2aWc6Wo0HLEbEql096enHazLp1H+ik0TJ4y2DT1yOY9r3ZW2KZSRMUiUcV/uZ3a95aTDU358OkNO373SIVcVtkMHavOQzQ08X0LGwbefIkGd77ty6idMaAfqtpUEnqoafqR+WIh3zy4jX9HIZ/KfisX1Pqn0HjQocXmQzLp3k1dFf0YVi2PB6XD8H/9AZNqTA9Oet8pjb0v/LJkHnD+mB3b3zzrL5qHtj3nFfb0loefGl9h49eiW37CEUdTfrA/PbAtW3W4PN75uvjnYV5fpUWx8eBpf97+xnt2vPKbc9pX7l0X83KsxQByuXoA+civS65ePIuoNfKc4RmrWk8kIoYjfxjOpufNgOPPWg3kFxPRs0S0xPfCla0+idA9b4bw49plKG+XQf4jIvqQdkx50R/R2qQrwF6zDlgdwKZHriIO5nlU284gotl+xMG05XPqEYt4vWApxR75g+d1rZneOpCvArgFPGEn6p/csbhx75aNDQNvvF59w9bJ7d8h+UZfceMfmUcMTJg7j7zGdPPuF54OnGAEgcOYiAw0TJm2t+GIYycPPL+28sbPwNa5EjSRqfy+b8pf/MPEHU98r1oLY+Zia18F8FO0p3XekqaB17oa9v15W7m+qgmQmi+ZYK9s1+7GtuNSlB+cmH/9uTJ4QkdG1czML52ioaZDjxhsmvZfWnZv9OHLhwx9bO2sOJ8/8Wpoatg94YPnT9r9u3upUCgB3gS++t7WXgOoO5qOWjoxv+U3TcW+P5eKB/Vb9IRhoGX2glRxsLdp7+YXqieaPPEsVE5Ah89nr7fQMv3YHdv/NC27/p5zAfJ4t6TOzs5PpNPpRe3t7RfGswguBZCP3HWTahlkHxfkyns14ag89SiQP0xE84joVsNDDwqtszd8ExFd6ofF43rkriBXkFfLCHy9bxkeuZqcsAY6yJUGNe0jBvlPTrt7VWbizsFgYPKNN+AGrLWmt+2CZc27nn2y6e3nNlXeXzX7itYbN+DhG3zpPH2HnnYSeU2NE994+LGR+3Q4yCrKaWDoa56b6Zv0gVMO2/7TuypPH3JdVrB4wxLtnPGPV0/O/u9rS0BSuvj/rbo+7YuK8iX+7Jr+dxcesOvZXzX1vZyrmkiFAa9iQlDScUfrX5yWKgwNHNS3oTQxtdlXzZw0EGrl9044au7gxDkLW9/8+b0V9djAWe5GC6CpQIWGlqbeQ8/8p8lv/H/XV4DX2j5dQHN8lCZ6b7b+5UWTB1584IChbW9YIwBVEaWgiaNHfZMXnpEq7N0xofeZ31aN/4rrih7/gwe+/9Rdb+94H0Ae/xYFkMfXKm5Jt7hlvNqjQK7Wlo/ww9K8Jv1hf206KLTOZ76FiK7xYRgUTudyYSBn+0v8dXH2fPnD6+6jGVqXgpzhzssL+vo91/G7ePIHl6oGeTh4Km7Exg2zDPJdz20q3WDdQdd/6GknFRjk2x5+LHyCoTtk9glDX8vcTN8EDeSBN+ggD9XXZDhUbIDcGsoNBocJnt3T//bCpt5nf9W0exNHpdSJSsQSgU4DeX/348ETL8sagGWCsW/CUXMHGOR/Wqutt9vBWtHPlolMCeRn/NPkbQ9cL/PIY4BcOHEyx+WeKcefQfn+HRN2KZAHjCfLxMmceA1Ofv+pu3YA5JJ7EkAuUSte2Xca5ObDbnr42xZa5qtS4WWeKPANhwHM69G65x4Gcl7L1evmUPrGGCDniUbSh92CQvh6+F555HwNejv1Zwvi9W5AqTLIW3YOltc0BR6NvqbeO+OCZc29yiMPCqEaN0obCMseeUPjxDceGSOPXG9vWASBaGdGeeRqKSC8/AifqyMAZY+89+VcSX/94/9tnXjoEYARj7xYGBo4uMIjN/phuPqAULSrR16ef9TAI6+I/NgnVsMeef+LDxxQqJVH3r9jQu+zjh75COHhkctvRQC5XLMoi9EEedS54x7He+RxlYpZbsw88gpgh3msJfA4e+SWiUHJI//gKYftePCu6rXZGBMLBb5Ij9wAjzU0rj9L6JHVI7d4yGVPsgr0IyDZ0Xp8KbSue+Qh5a0REz+Ssm/CkePEI6/2kCtC65ETk/CJTIVHLlzKgEc+M/EbJQB5zBu1oBhALhCrXopijVzy8BXWyEvjPizEXj0xwhq5/G6Bp9blmuFht5Jm+wPI5b0Li1AFxswjD3p4rCKSPBJ6dvbILefBGrm2BBCwlGGuXWON3HzGozKSYntNE2vk8pstPHK5ZlEWAHmUQnV4HGvkxlPn5kN6VaFprJHHWWMfWQoQPrWONfLhEQePXH6zhUcOj1w+aurEYsw8cqyRVz6F7oeosUZueL6WiZP5WiHWyOU3n1wu99Lg4ODSOXPm/EFuXWmRy+XuKBQKT86ciTXyuFp2dXX9oFAoPNDR0fHDuDau5eCRuyrnZqee0t/iPyXvVku4lfk0f1VprJFjjbzsYbs+tY73yId/V3hqXX4LQ2hdrlmUBUAepVBtj5vbrnLtQfux8+tu/NHfP+fX7PRP0LHQJ/3HzCPHGrn1vXC8Rx7lkWsvcPsThmqPXP0MjNf3wp7+98cj3iOX39Tgkcs1g0cu12x/sLBtkGMD+6eIiJM58Pvu+nvrvHWtDvKwY6yH2i2uKpkG1sixRl7+wbh65GWO4j1y7Owmu/3CI5fpFad0Eo9c369cbWiiNk3hJCK8XzrvdR62yQtv7tJj7Huub/gStDsbX5t+zMx8pidrUecPy3pmQk//2zzGHrTaOtXcCY41UclelEet+sF2TK8rqL9cPHKuy2xbuf4x88ixRo41cqed3fAeeZybd1QZrJFHKVR9PJvNvuZ53sIZM2bw8meiz/7gkTMkgvYrN7cW1bdANROMmELpXivvRx4H5FyHvlWrmd0s6Jy6NxwX5MoL1pOfqCxmnJqUd4lbr205q1+fzUPWk6fok6E44XMuEwb5wPA61sixRo41cuy1LqEUQusStUpl9weQs3fJuZl5e1Tl/an9y/UMXnxM90QvMzKF6TBS+cHVVqQMcjMNqvKudY/czHym8o8rWz1jWFDWszgg3+AnOnmFiPr8timv95tE9M9+6JvPofKZR4HcPM751/UIRhSsnUE+9tnP1KWaa5o1yH5mWYsvZT97z7GT927kLHla8io9jamfZtWaVKSyvcHZz1Q5PztWWPYzPw2sNfuZUc1Isq2wpDEF2t04szr7mZldznoPqt6ydahp6vjJfqbLXyCqzn4WMJ5ipEutyH6mtiYuJzeTZT8bapl+7E5kPxNRDqF1kVyxCruG1msJct1jl3rktsxntnzjLAaDOCyKYHr26m+G/EQimuvnSp/vK8sTBQVyBXcFexeQB0HbNbQe6pEjH7kJdOQjRz5yPaQvyEf+1hvv2bEJ+chjEYeIAPK4SsUv5wryqNC6SvyhILTO92BtYW5zzVnBNiq0HpT5zBZa5zVthmxQ1rMoj5w9ZeXZ62VVaFyF0zm8rkLtUWvkrM21/uSAM8Hxx/ZAnCvIQ9fIvzD3/qVHtW7ZHX+o2EtOXnzbt4a2dv647/k7nkpaV+sJ31iW8pqad637SuL9nFOZ8+bR4ccvL/72S59P2q5UoSF10NJ7f7XjofM5CpX4c9DiO2/at/k/b9/z4t3PJa3MO+6qT+YH9/annvtW1UON0rpbjrloYfPh7X/79i8+/VWprVk+Pem9La0nf+vf3/75R89MWhfbe8ffeFt+89pvp7Y8/HLS+g5c9K8raGDXll3rr+GHShN9Jh176aL0wUef8r5TLv7LRBVhQxgn+bAhTEk2V5CzbdjDbgw+9VEZv/hvG8j1deJHfSPOFR4H5LbMZ0cbD8/pa89BWc/0J8D1AcVPivNDe/zw3hf9FKsmyHUvPxCeAZA2Q/1mhjOzXeZDhbrO5hp76FPrRW9gatdPb2ONE31yudzafD6/etasWbwkkOjT09Nzhed5LW1tbVcmqqg06z85nU6vbG9vX5S0rmKxmMrlcvlMJmPGuZ2qzmazPLG9PJPJlHKIJ/h0d3evGhoa6l2wYIGf99u9sp6eniWe561oa2tLDN9t27ZN6u/v35rJZFrdWzRiuWHDhu5isbi8o6Pj6aT1ZbPZG4loUyaT4d9uok82mz2HiM7PZDLnJqoIIHeSDyAvyZYE5EHC216pcuqkd9AozAtO0qyx0ibyPXKAPH43AuTxtVIlAXK5ZtiiVa4ZQA6Qy0dNcotxs7MbQKCwDyYAACAASURBVB6/MwHy+FoB5HKtlAVALtcOIB89kMt7AxZjqgC/fgaQx5ccII+vFUAu1wogd9cMIAfI3UfPfm4JkMs6ECCX6cWlEVqXawaPXK4ZQA6Qy0dNnVgA5LKOBMhlegHkcr3YAiCX6waQA+TyUVMnFgC5rCMBcpleALlcL4DcTTOAHCB3Gzl1YAWQyzoRIJfpBZDL9QLI3TQDyAFyt5FTB1YAuawTAXKZXgC5XC+A3E0zgBwgdxs5dWAFkMs6ESCX6QWQy/UCyN00A8gBcreRUwdWALmsEwFymV4AuVwvgNxNM4AcIHcbOXVgBZDLOhEgl+kFkMv1AsjdNAPIAXK3kVMHVgC5rBMBcpleALlcL4DcTTOAHCCXjBxbpjKJ/bgqC5DLugMgl+kFkMv1AsjdNAPI3xmQczIPTrd4utZtZtYutx4dXSuAPEBfZD+TDzxkP5Nrhuxncs1yudxLg4ODS+fMmfMHuXWlRS6Xu6NQKDw5c+bMxCmGkY88aW9U249G9rOwVppZucLSftb+at1rBMgBcqQxFfx+sEWrQCy/KHZ2k2sGj/yd88ivI6IriGg7Eekgn0BEtxDRZiL6st+ly3wPnvOIv+r/mw9xHu8L/BzhlxHR17UhwDbqw94/f0x7PS+5ni/dHElmvnB13Mxx/hgR/YaIzPSnZv51Wz52+ehNaIHQukxAhNZlenFpgFyuGUAu1wwgf2dAbnrgJsgZvPf4wOZjNxHRpX73Lieiq4mo3wezgqcNjpz3mz9cH/97DRGpSYGZEzwIrnz+a4joEiLaQ0TXEhGHlV4yJga6vZognOiDfdyC/Atz7196VOuW3fKfTqXF5MW3fWtoa+eP+56/46mkdbWe8I1lKa+pede6ryQO36Uy582jw49fXvztlz6ftF2pQkPqoKX3/mrHQ+efGqeujm/Qr8PKIbQeR8XKMgityzVDaF2uWTabfc3zvIUzZszYIreutOjq6vpBoVB4oKOj44dJ64qyH+vQug5YbpvNI2d4Mix177abiFb7kH9LAyx79WEg30BEPAF4hYj6NO9e9+C5HQryul7sjfONe6XfFh3k+jF1frZVN3p9kmGeS0E+qm9G7Th75Ped/cSjh7QMFIm80nn4PwX+rzEkUv7xcmsqj+cnHTXfG/zTH1MDO7gvtI9vl0oRFYmI/2seHj5f+cRUaHnPbEo1pL3+zS+PFA0/P5GlvUWiQuOkKYMNhxzZvDfbWbq+lH99qr6AoV9ur2pBqfzQ5A+c3rBz4yNV5yvXWyq/7dXuSbv3vH3hsV8b0K6h8tIBcvnQBsjlmgHkcs0A8mjNzLCzBOQctlbw5BA7f/SwuQKnagVPGCYS0Vzfi56v2Zhh9qCW6567uUZugvxZIlriLxlcTERB0YJxE1p/8LzuNdNb9+YplfZBa8pgAk8DfomMw//ff9Bxixv7X9/YMPjm66WJgAI4GQBX9QWA2fNooGXWPPIa0s19rzxdbk2Zt+r8nn3CoSYkPtgH0lOm7U0fduzkwZfXliYSqkb/H9xOvb1lbquCldff13rsP0zsffp7I+3y/OvTyjVOnvvmK+v2bN388ueO/dougLy/f2smk2mNvjVElwDIozUySwDkcs0A8mjNbA+2hXnkDEsGHwOVvT01EZipfcdnDfLIzXC6gj/Xx+vrql5uA9f9O+MSgkLrOS06wBOMsHB6WGjdvL5oBWtUgj3yn5x296rMxJ2DIx65CTYNnBq4h0E9DMBSY3pnfHRZ866NTzb1btxUCUYTvAbILSDtO/Tkk8hrapz41mOPxWqXFcSl9vU1z8z0tcw95bDdv76r3K6K8vGub7gdnkc7p5599eQ3H7y2PFEpRzI03Sa+98NvvvrUhK2bn/8cPPJtk/oBctEvFmvkIrmGC2ONvKTZWIXW2Ttm6H0ooKs4tL3WeDXtGSI63w+zKzNzfTsM5Cf5D8PxmroZ0tcfdrOdRz8fTwjMj/6AHNfFHw7Bm+0Z/yD3GogKhRFP2gYoK8hLIOyd8ffRIA+x14Hdf/CJJxVsIA+yDwFzX3Nbpq/5yFMO2/0fIyCP2Y5SN1aCvgrkVRMRj6gMcnjkeNhNDiWAXK4ZQD72IOcH1dTDanqPKcgyyPmpdbVGbvbqO/kK2Dt5bvnojrComUdeIOpt++iy5l4Xj1ytyTeof1CkR66DOzA0bnjku359V4nLcSIOPKHhic0Ix0tA92jntJge+aanJmx9DR45QC7/2QLkcs0A8v0P5DZvXN7zbhZ1CPI1qzITdwzawRUXfMojf+HJpt7nKkPrYeAM8KRHPPJf8zMGvmMcFZK3h/BHPPL/vEsccQjyyP/04LWhIX945OVuA8jlNxqAXK4ZQD62IJf3ECxGTYGaeeRYI6/09LFGDpAn+NUC5HLxAHKAXD5q6sSiAuRYI1euf3AEgKj6YTeskYf+GuCRy28WALlcM4AcIJePmjqxqJlHjjXyao8ca+TDvxKAXH6zAMjlmgHkALl81MSzUK/J8c5A6kn2eJa1KaUS0/C5+U2Bqk8J5FgjD3xdblgxy1PrWCOPPUIB8thSlQsC5HLNAHKAXD5q4lkEvSKn7/BmZnyzbZbDZwt7TU4/xmX11+jM5DQVLa+ZR441cqyRB/wmAPJ4Nwu9FEAu1wwgB8jloybaggFqvkJnA/uniOh+f6MbtRc8165v38p18S5xN/j7y3M5/d34qB3qzHfny63HGnn8p/LVBjB4jzx68OslAHKZXlwaIJdrBpDHA7me/Uv3IhVUeJc1zi3+iLZTmukp8mYvPUT0uNZNam9z03PU/+biZqY0lcSEj+l5zdX5ObkJ78l+kX8uvV0m2MzEKqpO5QmrbGvmjnR65jXebEb/2I5FAZftgzxyvW6zHVH1BqaIrZlHjjVyrJHDIz+HN67KZDLnyjFUaQGQyxUEyKNBrmcf4yQmumdpbnOq724WtZ+47rVyAhQd1kEg1yGrtlbVez3onGabzXrU32HZ0nQgthHRj3jyrO0ap7fD5gWzPdvwrnZmSF3ZxgG5bQc5PVxvJmMJDK9jjdzRI8caeew7LTzy2FKVCwLkcs0A8miQ64lBuLS+9/gZRDRbe5jLzA9uJjFRoFKeslrPZZDrnjWfR3nRukfOIWY9MQnvva4e6uKIgJ69zMwhrrZTjeOR27KlKZB/k4j+2X+AjM8RtkudSuhijkwVRtcjBXE8cjOsbtZr27c9FOQPnte1ZnrrQL78UFdA1q+RXXzNLGmlJvQfNH9xY/+WjQ2D2yqTpqgWluuNSJpCRAMT5/hJU15+unxe3kR4OOmJuTGMymZmSlEqN+AdPG1vg5E0pSILm7nXul+Pkc2spE+KqpKmqIfhuF2q3ubJc9/8AydNwc5uALkcSgC5XDOAfGxBrnuTUo/8YSKaR0S3Gt67zRNmEKsc5rYoQphHHpQtTYFcpUJVsHcBeRC0wzzyKIhznba1+VCQl9OYGklQggFaJrP/j9I2/fnW98339kWkMR0uqbKOlXdkVeT0R2KKigdMn110TmOqZV3jUzRwGtNDj2ze19NZmZ41RhrT4RZVZmmrSmPKhy1pX7f9sXvS7r7+C5H9DElTpFgCyKWKIWmKeVe2KRgVWlceuYLQOi3ft+mR6+u5er1RoXXl2SpvWg/D621W9TNk1Tq6ylXO5fhVrCiPPChbmgqNq3A6h9c5x7kN5OYauW1rVxt0bSAPe42N6/gIEd3ui2DzyEPXyL934l1rpjb2jnjkVWBSYDTziGvZzwpEhemnLU7t3rQx1bf59cpBpDxeMw+4Ng8Y9mTTyuWm/JRj5nleUzq14+mRNKblvD6GR1721O3tGzpg2rTBlpnHtuzs5D38tbVsM02parUvQFVa19J58+9Z/A/p13/xvZF87Uof5ZGP/KSmHtP4qdT8rsGg2xLykctv2EhjKtcMaUzlmtVrGtOwh930rGBmNjAT5Po68aO+vJcSURyQq/ehdQ/zaOPhOX3tWX/YjtemN2ogt2Uy47VlfmgvKFuaOaEJBGSAZ2yG+s1sa/pT6yyNuha1Hm9mjOP2dhsP9QVliuP6qsL8vEZe9Aamdv30NtY/0SeXy63N5/OrZ82axcsFiT49PT1XeJ7X0tbWdmWiioios7Pz5HQ6vbK9vX1R0rqKxWIql8vlM5mMmUzdqWqAXC4bQC7XDCCXa1avIA9S4p1MYCLvHbtFnAfMXM41HrSJfI8cII/ftQB5fK1USayRyzVDaF2uGdbIS5q55iMfD7CS9/rYWOwXO7sB5PEHA0AeXyuAXK6VsgDI5doB5MlALlccFuNGAYTWZV0BkMv04tLwyOWaAeRyzQBygFw+aurEAiCXdSRALtMLIJfrxRYAuVw3gBwgl4+aOrEAyGUdCZDL9ALI5XoB5G6aAeQAudvIqQMrgFzWiQC5TC+AXK4XQO6mGUAOkLuNnDqwAshlnQiQy/QCyOV6AeRumgHkALnbyKkDK4Bc1okAuUwvgFyuF0DuphlADpC7jZw6sALIZZ0IkMv0AsjlegHkbpoB5AC528ipAyuAXNaJALlML4BcrhdA7qYZQA6Qu42cOrACyGWdCJDL9ALI5XoB5G6aAeQAudvIqQMrgFzWiQC5TC+AXK4XQO6mGUAOkLuNnDqwAshlnQiQy/QCyOV6AeRumgHkALnbyKkDK4Bc1okAuUwvgFyuF0DuphlAPj5AzilHVcpTlWzkIiLiVJ2/cetaWEUpAJBHKVR5HCCX6QWQy/UCyN00A8jHH8iRUc1tLIutAHKZZAC5TC+AXK4XQO6mGUA+vkD+FhFdQ0SXENF2v0uP8r/bSUTspfNH99TZm/+6//1VRLRSGwr6sWeI6Hwi4nNcR0RX+OdQ9bPtzUR0ujGUlml/3+v/mycb/OG/9X+romaOcz3KwGW4TlWX28itgRVALhMRIJfpBZDL9QLI3TQDyMcPyBWMzXA6g/ZHRPQ5P8x+AhExoBmgZxDRbA3ethD9PUT0IhHd4k8IdJArGPN/uT6ePJgQVsfMshKQc7te9eHN9V9LRHcS0Utuw7Y2VgzyL8y9f+lRrVt2J61x8uLbvjW0tfPHfc/f8VTSulpP+MaylNfUvGvdV1ijRJ9U5rx5dPjxy4u//dLn41SUKtLQ/OvocVtZgDyOgpVlkMZUrhmyn8k1A8jHD8h5jTzMI1de+iEalM/TvHHV+8rb1ctxvTaQX0xEzxLREs1DDwL5GmN4qfPwBEA/xp79DUS0moh4EtHt/1tFE1Q17/j6P4P8vrOfePSQloEieR5RgYi8VOVlpjyiIhGVv1b/qCyXbz16vrdv2x9TAztLkZSUUY+nqvX/YR4nVSBFhZbDZ1OqIe3tee3l8onNdnDxivamrb/+Qrp1ymDjoUc2D+Q6jQvT/kzR8OkLxeIr3Y++3n5dYTlA7q1oa2s7U35LBciTagaQyxUEyMcXyPnBNva4LyCiLxJRPxGp0HcQyJWna/Y+2/EN+WoimmAB+cNENI+IbjVC7Uk8cuVtf5+IPmOAnKE+rh7cY5A/eF73mumt+/JV4NXAOixsGfS+zF7aB2kJwP0Hfnhx4943NjYMvvl6qYQCc5ng/tcp384HL/N+eKIwUn6gZeY88tLp5v5Xnx7pVD6uJgde9cSi3D6/Hh/0A+kp0/Z6hx47Of/qWs1opH3qvCkvRU0HHdP9s+880L6qwBGTqg88cvkNFh65XDOAXK4ZQD7+QM4t0h94M0HOx07yQf8RH/oqLM5lGaa/88Pv6kl40zs317r1NfNag5zhzaH1I7TJyYf9Sco7Hlr/yWl3r8pM3DlIXkMFmMsgZkDqYK4CZsmT753x35c1977wZNPu328qecoWO7Oeir8byufpO+SEkyjV0DjxrXWPleuxntfzm8nnUgCvPG9f03szfc2zTzms74m7Kickvo2qN532ihMzJz398K2/Bsh7lngePHIJTrLZ7Dn8DE4mkzlXYmcrC5DLFQTIxyfIuVUMP/7c56+Rf8j/+xFtPVuVU+vr6oE2W8idy37XX0/ntVd+KI4hy5BPCnI9tM4h9/u10Dqfw3zYzbwG+citgQV75D85bY0PchVa14CoA9kEKfng9YHd+97zlzXvsoA8APzDE4cAsPcfcsJJBQb5n9c9FjyhMCYeAefpa5qR6Wuedcph/U/cVTnB0NrP1wmQl0dUTw9ALv15AeRSxYg6Ozs/kU6nF7W3t18ot660AMjHB8jD+tH0yOP0uf7Qmyqvh9o5ZP+u/5RAHsMjDwO6D9CyR77r95vKnm8AqO3HdY/8L06iVGMMj1z3/A0w+xOMSI9ctREgB8gT3BEAcrl4ALlcsygL48mkqOJjetwF5GPawP31ZFUeuQneUIBXesQVHnmseuzgZQ882CPXwuYxQ/6VHnlIKD6F0Loax/DI5b9ogFyuGUAu1yzKYjyDPKrtOO6oQGyPPAaYsUYu74RsNruOiC7PZDLW190kNXZ3d68aGhrqXbBgwfUSO1tZgFyuIEAu1wwgl2sWZQGQRylUh8exRq49jY/QOkLrCX7jALlcPIBcrlmUBUAepVAdHo/tkWONfLj38fqZ/EeA18/kmuGpdblmeNitpBlALh87URbqSfUtxraxUXa1Os5P4/Nrdurp/Kp6sUauPSyHNXJ45Al+efDI5eLBI5drFmUBkEcpJD9uS/6i7/3ONfLrcGrjG/7b9g47f2/bM169gx52zHy1ruIqYnvkw1bhr6VhjVw+QLBGLtdsw4YN3cVicXlHR4e2WZC8HrbIZrM3EtGmTCZzk1sNI1YAuVxBgFyuWZQFQB6lkOy4vgGNAq4N7J/y3znnbU31rV717Vu5Lt5Klrd95dfm9A1xeMe6oGPqFTtbUpfhq8EaOdbIbcMaD7vJfuz+pAAbwghlA8iFgsUoHgVy3jZVPVmre5EKKjP9rGH6Riem98kbpfRo9XCz9H3R9U1ZdE+Sy9mylfGWrfzh8LHKWKbOv8fY31xvlwm2sExmerIT8z10cytZXWbbMb2uoC4J8sj18mHvw9uOBZaP7ZFjjXxYf6yRx7iTGEWwRi7XDGvkcs2wRl7SLAzkDAIOPV3qZ+vSPUv+N++LrrZIVbux8bqsbVMWvYfMbVPjgFyBm/+rzqnXGXROs81mPepvE+q8Y5uabOhAbPN3m1tvhMZVW2xesMrixjvUmSF1ZRcH5LrG5oi3HQsMr2ONHGvktlsmPHInkMAjF8oGj1woWIziYSBn7/JU7YEtfYMWM42o7oleRkRqr3MTVCoTmJ4jXPesubzyovnfCvK2bGXqoS72yvU833oUgetQucrjeOQb/IQrrxBRn+/1K5B/k4j+WUupyklZzJ3iAsPZvhAqjG5u1RoFcj2sbjun2oNePxYK8gfP61ozvXUgT6m0keVsJBtZqc2VyUhG9kAvJUHpP+i4kaQpRhKUyvHnD7Xyhi7+37akKX2vPl3OvWImcanIhsZ1mHutl846kJ48ba93mJ80xZyzcvIVP7tbOpUqNk455mkkTSGAPMYd0yiCNXK5ZgC5XLMoi7ECue4xSj3yoGxl+rUpgDKIw6IIYR75RCKa6+cLn+9XzpMMBXIFdwV7F5BztTZoh4HcBeJ8nlCQ33f2k48e0rKvWErjqaUxrcpKpmQOSGN64NHzvYFtf0zt27m9lM1MAVvV69uXAaxlMqsYnSkqtrxndjHlVacx1ctxutWK5Cxm+tVSVrXINKblevw0pl2Pvt6+CmlMkTQl6pZZeRwgl+nFpQFyuWZRFklC67N9b11BiHerYvDZwtzmmrOCLecLDwuth2Ur069N1c+QvYaIVOpTfQIR5ZHr4XS9rAqNq3A6h9dVmlTTOzbXyFV6U07Woh5+sz0QFwZ322tscV5xC10j/96Jd62Z2tibr85HruUN1/ORVyVPKQ2dwuGnLk71vbox1bu5lMa07HFrAB/+p+mRq+5T+cQ9yk95/zwv1ZhO/fmZp0cmBEa+9PLEQ0UOzHzkpe+Hmg+bNtiSObZlZ/faUrv0CYu25avfrC3Zl+869pq9v7b9YLBGHnUbqT6ONXK5Zlgjl2uGNfKSZkkedtMzf6nwNdcZlLjkR0TE68SP+t3Fa+9xQG7LVna08fCcvvasP2zH59zoTzj0p8P1EcNPivNDe3p42gS57uWHPXRmg7QZ6lfLCvpT7bqW6lrUerzK/qbazO1l3ZSe5rWo3OehT60XvYGpXT+9jetJ9Mnlcmvz+fzqWbNm8XJBok9PT88Vnue1tLW1XZmootKs/+R0Or2yvb19UdK6AHK5ggC5XDOAXK4ZQB4P5EHK2l6pkvfCO2sRtS7t2rrxoE3ke+QAefzuBcjja6VKAuRyzQByuWYAOUAuHzXxLOKEvePV5FYq1s5uAHl8cQHy+FoB5HKtlAVALtcOIE8GcrnisBg3CvDrZwB5/O4AyONrBZDLtQLI3TUDyAFy99Gzn1sC5LIOBMhlenFphNblmsEjl2sGkAPk8lFTJxYAuawjAXKZXgC5XC+2AMjlugHkALl81NSJBUAu60iAXKYXQC7XCyB30wwgB8jdRk4dWAHksk4EyGV6AeRyvQByN80AcoDcbeTUgRVALutEgFymF0Au1wsgd9MMIAfI3UZOHVgB5LJOBMhlegHkcr0AcjfNAHKA3G3k1IEVQC7rRIBcphdALtcLIHfTDCAHyN1GTh1YAeSyTgTIZXoB5HK9AHI3zQBygNxt5NSBFUAu60SAXKYXQC7XCyB30wwgB8jdRk4dWAHksk4EyGV6AeRyvQByN80AcoDcbeREW+kZ0Lh0UMpTVZNKk8pZzszMaNFncygBkMtEA8hlegHkcr0AcjfNAPLkILelyeSUnaf6aUPdeqY+rPSUqZx2VKUWNa+O9eK0q1x++1hdOkAuUxogl+kFkMv1AsjdNAPIAXK3kVM7K86Sdi0R3UlEKjd57WoPqQkgl8kMkMv0AsjlegHkbpoB5GMD8qCwsenNq7+5VWuMLn2EiFYQ0deJaDMRfdk/voyI7iUilbbzdP/77xLRF4mon4hUStGLtDqVh8ye8GMWbzmobXwuWxTCzGuu1xuW81yF4A8mor8yrslsN2ugvPa47eN2sGZKp7IEALnspgGQy/QCyOV6AeRumgHkow9yfa2YPU6Gulov/ojfbQxH/phw4pDzBRqQFazv8eHNdd1ERJdavFkG2Kt+OdPr1SE7FiBXMLWF181rCMsjzvrM9pcs4oC8x9Cv4lfCIP/eid9bM7Vxd548dShFxH+k+L/ax2vw/9C/94i8FFGBqDD9Lxendv9xY2rP5teH7ckv56mKlZ3/d8ojKnKx6nLFyR+YR+nGdOrtZ58u11NuoLJPl9rDfxb4v349qQa/3tLhze+/5W5qmHR1e3v7IrdbxIgVQC5XENnP5JohaYpcM4B89EGue+Oqh5RneYbF89Y9RxvIbyGia3xwm56uvibN51J1RYGcPVb1UTZmXXp95rGriOgGIlpNRDzJ4LVwNUFgO35egD82z1+f2HD0gD86pFmDx7X28blW+mXMqIXZ9tCH5hjk9539xKOHtAwWq4FYJrsGcAPuZZKmKH/g++Z7A2/9MTW0Y3sJrAq4KQ2sep16XSmiMtiJCi3TZ1Mqnfb2bHm5XI+aGCghyhMNc6LABVLDgN+eeza9Y/Kp/5eO+cJ5AHn8m2NPT88Sz/NWtLW1nRnfyl4SIJcrCJDLNQPIxwbkDN5LLA9yhXmV3DIJyLm8/sCY7pGbUYEgj5zLXUdEVxARTzL4Y4sW6O1Wk4TvE9FnDJA/S0RL/PouDgC5fk71oJuqf4MRcai5R/7ged1rprfuy1d64JpHrTxhBWbfA68ANa9fHHjc4sa9r29s2PfW6yW+lzz1aqD74PV8j7r8m1VATtNAS2Yeeel0855XfY+cPX9lpzxwZW9ECHhCwJ/G1iN2vv5CftOe6T8FyGU3RoBcpheXzmaz5xDR+ZlM5ly5daUFQC5XECAffZCb4XA+498Q0aNE5BJa1z1y/Wnvo7UwMp+DveN1PojNCcFYgZw9/ai1eDUBUcsA5mtr+iSI280f5ZHHmWjoNhW/EPbIf3La3asyE3sHh0Gpg7ccSlcA5f+q/2mA9r/rfe+5y5p3v/hk0+4XNpXq8UPx5Xq1v0ukL7WlqpxHfVP+60nkNTZO3PHEY1XlKiYWwe2hSe+Zu/PNnkMBcvlNESCXawaQyzXr7Oz8RDqdXtTe3n6h3LrSAiCvDcjNEK9SWUHMDK/r4eEgGPH3QWvk6oE2PXSsPxjG379JRHcTEa8Tc2haX582Qa6H1lW5qDVo/Zo5pH2/JbSuoKtgbQut8zHzoTazrap9PyKijUKQq7q3mK8DlkC+ZlVm4s4SyMuA1TzgEOAOQ9YHde+Mc5c19/ogtwGfgV0xUeCJg+5pj5y/f8p/PakQCXJzoqBNDPg8ALnzvREgl0sHkMs1A8jlmkVZ2BY/o2yijgc9RBZlF3bcDJEnqetdbzu2HrnvPVdMGJRnPzIh4IlB2SPf/sRjIyF19bCdHiHgLrR5+h5AnmB0A+Ry8QByuWYAuVyzKAuAPEqhOjxeM4+ciHqPMDxyW6g+MnRfAnP/lONPKngNWmjd8NytoXtjojABoXXXIQuQy5UDyOWaAeRyzaIsRgPkUefE8XdYgbH1yLFGbnZ3NpvlZzguz2Qy+lsJTqOiu7t71dDQUO+CBQuud6pAMwLI5QoC5HLNAHK5ZlEWAHmUQnV4vGYeeYEIa+TyAQKQyzXbsGFDd7FYXN7R0fG03LrSIpvN3khEmzKZDO9FkegDkMvlA8jlmkVZAORRCtXh8bH1yLFGDo88+Y8IIJdrmMvlXhocHFw6Z86cP8itKy1yudwdhULhyZkzZ/KW0ok+AHki+azG9QRyftL93/idzrHeu9xXlp92P0nbja72vVWjGmvmkWON3KlH4JHLZQPI5ZoB5HLNstnsa57nLZwxYwa/7ZPo09XV9YNCWUQQxAAAHiZJREFUofBAR0fHDxNVFMO4XkBue6rdtrOcuVWq+ZobSxb0ypwup82Oj9v2Yo/RDWNbZGw9cqyRwyNPPr4BcrmGALlcM4BcrlktLfSdz7jeILDz5jEPGIlW9CQrCsb8Djpvt2ruf64naDHt1HnVDnFjlpZUKmTNPHKskUulHy4Pj1wuG0Au1wwgl2sGkMs1q5WFLcMYe9VB28PG8az1Mrb34oM8crYbjffoa6XVcD1j65FjjRweefLhC5DLNQTI5ZoB5HLNamXBaUBX+fua616wyjzG57FlH+Pvw4DMx4OyrIXZjfvwes08cqyRO41heORy2QByuWYAuVwzgFyuWa0sgkCu6tfD4WZu7jAgh6UV3e9B/uB5XWumtw6WkqYMpxVVcqmkJFqyEmt6Ui6fKiVNGdCSpuhpTCvSjOpbwWrpR8tpSlM00DJzHnkNWtIUbU921bzhtKV6cpfygdL3TUia4vrDwnvkcuXw+plcMzy1LtcsyqIeHnaLArnSwAbfICCHQTzKk98vPPL7zn7y0UNa9pXSmA5/VF5vM42p+TeX9fOWF6kyjelwPVoaU/3v8khUQ676fMWW6bOLnMZ075aXy/VUpTE1s6epvOYq6xrRjtyz6e1IYxr12686DpCLJUP2M7lkBJA7iBZhUg8gt62RM6A5FzhnC1Mf84G4ICDHeY1tv18j/8Lc+5ce1bpld9IhNXnxbd8a2tr5477n73gqaV2tJ3xjWcprat617iuJ31Utnt1ZSKfTK5GPPH6vAOTxtVIl4ZHLNQPI5ZpFWdQDyPkaTUibWcW4jMq8xv/Ww+1KIz3tqJ4VjY+rJ9Qn+OlRVRY2Pqavv9tyjEf1wZgf5zXyojcwteunt72V9OS5XG5tPp9fPWvWrEeS1tXT03OF53ktbW1tVyatq7Oz82SAXKYiQC7Ti0sD5HLNAHK5ZlEW9QLy8ZIdbdyH1XlAAORRP4vK48ViMZXL5fKZTMa2ziCrDK+fifViAzzsJpcND7vJNcPDbnLNam0RJyRe63Pq9e1XO7vBI48/FADy+Fqpktu2bZvU39+/NZPJtMqtqy0AcrmKALlcM4Bcrhks3iEF4JHLhAfIZXpxaYBcrtn69eunNTQ0PDN//vzD5dbVFgC5XEWAXK4ZLN4hBQBymfAAuUwvgFyuF1sA5HLdstnsbCL6RSaTmSO3rrYAyGuhIuoYEwUAcpnMALlML4BcrhdA7qYZQF7SrV4ednMbBe9SK4Bc1vEAuUwvgFyuF0DuphlADpC7jZw6sALIZZ0IkMv0AsjlegHkbpoB5AC528ipAyuAXNaJALlML4BcrhdA7qYZQA6Qu42cOrACyGWdCJDL9ALI5XoB5G6aAeQAudvIqQMrgFzWiQC5TC+AXK4XQO6mGUAOkLuNnDqwAshlnQiQy/QCyOV6AeRumgHkALnbyKkDK4Bc1okAuUwvgFyuF0DuphlADpC7jZw6sALIZZ0IkMv0AsjlegHkbpoB5AC528ipAyuAXNaJALlML4BcrhdA7qYZQA6Qu42cOrACyGWdCJDL9ALI5XoB5G6aAeQAudvIqQMrgFzWiQC5TC+AXK4XQO6mGUAOkLuNnDqwYpB/Ye79S49q3bJbXU7HN+jXLpeWy+XW5vP51bNmzXrExV636enpucLzvJa2trYrk9bV2dl5cjqdXtne3r4oaV0AuVxBZD+Ta4akKXLNAHKAXD5q6sSCQX7f2U88ekjLQJEvaesfn586VKBFH7yWymCPe6kAeVylRspls9l1RHR5JpN5XG5dadHd3b1qaGiod8GCBdcnraunp2eJ53kr2trazkxaF0AuVxAgl2sGkAPk8lFTJxYM8gfP61ozvXUgTwfPOya7fs3O3f2DZwPk9g6GRy4f+AC5XDOAXK4ZQA6Qy0dNnVgwyH9y2t2rMhN3DtKsvzsx2/2gB5AHdy5ALh/4ALlcM4BcrhlADpDLR83oWrQQ0Woi2kJEKxOc6hAiutev4ze2egBymboAuUwvLg2QyzUDyOWaAeS1BfnBRPRvRHQNEb3kdwcD5RbjO3lPvXssPkZEsw2If42Ivq5J8F0i+iIR9RORfuwZIjrf0P46IrqCiLabEgLkskEFkMv0AsjlerEFQC7XDSAHyOWjZvQsbJMeG9g/RUT3+824mIhu8KHOZU/SIM9F+Dv+sHde8QHIZR0JkMv0AsjlegHkbpoB5GMPchU6vsjvsmU+ZI7yvfadRKSOnUhEKix8AhGpp3v5FScdUKf7denf656oqvsS3zNVYWdlp3u4XPZHRPQhItI9XBOI6m8+9Rpj+HE7VhDRP1m8Yb6OCwzYKnPbMfa4X7WB2DLkue3LiehqH+xcxPbdsClALrtpAOQyvQByuV4AuZtmAHntQf59IlKAVL2iA1EHE0P9WiK60y/IAP2cD2+GGpdlYB7qQ16BmI+dallD5vKPEdGLRKRArnujXBeHmHWwH62BdYKxDKBD8CN+G5Vna4LdhDBPFmxh7TCQ27xnfWKhTzhsI56vnz/62npQOwBy4T0DIBcKhjVyuWAIrTtpBpDXHuRha+Q5/0Eu5XGrTmPP+y0D1nqYmUFuvmuroMbwZbjy5EF59zq8OPT8LBEt0bxjHabHaSBv07xx1Tbl5Z9h8bzV+bisDeSqXXxcTWb4WoI88sAwuN8YPs7ev2qTvu5tC6uzGUCODWFEN0e8Ry6Sa7hwNps9h59PyWQy58qtKy2wRi5XECB/Z0B+jxYyV71mC3+rh+TC4Kf3ugLhWt8bfpiI5hHRrYZ3rANTBzCDnB/UU56/rW5Xj1xFEThi4Apybo9amtA1DII4QI6d3cR3RYBcLBlALpeMOjs7P5FOpxe1t7df6GBeYQKQjy3I+Ul2Dv8eoa0Rf1hbz9UhqsNJecoq7M4w+ysiesAYACpszyA3gauH2vWQtw5y5d0zJJX93xDRo0SUNLQeB+SmV68vPdjeAlARjrBX1bBGDo9cdJ8EyEVywSOXyzVsAZA7ChdilqpRlXFePzMfdlNhYva61UNm3BwzfKw/7MbHOazdY4TczXA7rxXzw3IqvPw/iOhmyxq+qo/hra9J8/dX+WvOQQ+7KeBHhdbV9ehr8vz6mP6xPbVuXrf+vIHZVlWX/pAgnloHyEU/b4BcJBdALpcLIHfULMqsViCPOk/YcTO0nqSuINug9eKotenRaEtQnbbXzVzPH7g+zhXiqXWZrHjYTaYXl8aGMHLNsEYu1wyh9ZJm7xaQy0fI2FtgZzdkPxOPOiRNEUvG69o3EtGmTCZzk9y60gIPu8kVRGhdrlmUxXgAeVQbcbzGCsAjlwkKj1ymFzxyuV5sAY9crhs88vHjkct7DxaJFED2M5l8ALlML4BcrhdA7qYZQA6Qu42cOrBCPnJZJwLkMr0AcrleALmbZgA5QO42curAikH+hbn3Lz2qdctudTkd36Bfu1xaLpdbm8/nV8+aNYufzk/06cEauVg/rJGLJcMauVwyyuVydxQKhSdnzpypduN0qKVkgjVyZ+kCDbFGXntNx32NDPKiNzC166e38a56iT4AuVy+bDa7joguz2Qy5q6F4soAcrFkALlcMoDcQbOurq4fFAqFBzo6On7oYC4yAchFctVHYYBc1o8Ircv04tJ4/UyuGR52k2uG0HpJM4BcPnb2ewuAXNaFALlML4BcrhdbAORy3QBygFw+aurEAiCXdSRALtMLIJfrBZC7aQaQA+RuI6cOrAByWScC5DK9AHK5XgC5m2YAOUDuNnLqwAogl3UiQC7TCyCX6wWQu2kGkAPkbiOnDqwAclknAuQyvQByuV4AuZtmADlA7jZy6sAKIJd1IkAu0wsgl+sFkLtpBpAD5G4jpw6sAHJZJwLkMr0AcrleALmbZgA5QO42curACiCXdSJALtMLIJfrBZC7aQaQA+RuI6cOrAByWScC5DK9AHK5XgC5m2YAOUDuNnLqwAogl3UiQC7TCyCX6wWQu2kGkAPkbiOnDqwAclknAuQyvQByuV4AuZtmADlA7jZy6sAKIJd1IkAu0wsgl+sFkLtpBpAD5G4jpw6sAHJZJwLkMr0AcrleALmbZgA5QO42curACiCXdSJALtMLIJfrBZC7aQaQA+RuI6cOrAByWScC5DK9AHK5XgC5m2YAOUDuNnLqwAogl3UiQC7TCyCX6wWQu2kGkAPkbiOnDqwAclknAuQyvQByuV4AuZtmADlA7jZy6sAKIJd1IkAu0wsgl+sFkLtpBpAD5G4jJ9qqhYhWE9EWIloZXbzmJQ4honv9c//GVjtALtMcIJfpBZDL9QLI3TQDyINB/jEiWqPJ+l0i+iIR9btJ/a6zYv1mGxD/GhF9PURTBf97iEiHr273DBGdT0Qv+fUcRUQ/IqIP+X+fqNkyzK8joiuIaLvZAwC5bEwC5DK9AHK5XgC5m2YAuR3kDKELiIj/qwDA/+4xAOOmev1bMUBvIaJrNODawP4pIrrf11ifOJkwvpiIbvAnUVzuJH9SNcE4D0Odz3mJ0W+sOHvnFR+AXDYQAXKZXgC5XC+A3E0zgLwa5DYIKXVN7099z+A5lYhaieivfO9QefBchkPMF/mFH/EnCAou7H0yZFQoWP2tn0vZ8KTC1gYFPvZcH/MnGyf4beKwtu6Z8nl1L9WEn6qjW2s31/8WES0noqt9oHL9PNmxRSlsx7jeV21A1YZukEeuj25ur2qHCXKbB66Xr4imAOSymwZALtMLIJfrBZC7aQaQV4Pc5tWZ6tpgz6A6wgebgvc6C7h0z1Sv5zwNdOb6rg7GNgOoXJ+aFEhBruz4vyr6oOqYaYTGdSByGzicvT4A5HqbbJOgoGWKOCDn9vFHrbuHhda5XGB4HSCX3TQAcpleALlcL4DcTTOAvLYg1z1OHdgM4se1LrrKAqJ/N77TvV8d+FyNviase+tSkHPI+lkiWqKtI6v1aL1ePqcC+TeJ6J81r1956PoItIHcPM7PH5jniAK5HlZn75rLX0tEd/ohfH0ypbxvgDydXtne3r7I7RYxYgWQyxXctm3bpP7+/q2ZTIajdYk/GzZs6C4Wi8s7OjqeTlpZNpu9kYg2ZTKZm2pQ1zn87Eomkzk3aV3r16+f1tDQ8Mz8+fMPT1oX2+dyuZcGBweXzpkz5w9J68vlcncUCoUnZ86cyfecRJ/Ozs5PpNPpRe3t7RcmqoiIAPJqkIeF1pXeQR65DeT3ERH/UC71YWOuFSuPUvduzXCwCfKgEPdlgtD6w0Q0j4huNULtUR75K0TUR0QbjMiABORc1gbtMJCbEOc6zBC+zR4gB8hF98menp4lnuetaGtrO1NkaCkMkMsVBMjlmgHk1SDnb6IedosCuR4a57Vl/QEsPTRci9C6DrO4IFcPfinPWV8zN9fI1fKAOeEwQ/z66LMBVvecuaxNwzC4215j4zbpkyTzbz4P1sgBctGdESAXyTVcOJvNwiMXygaPXChYjOIpSxnz9TM9HB4Ecv3VqmXa+rj++hSHxTf6njADNenDbvrrWObrXeZl8do0ry1zWIj/y694mR6rHp7XH8BjD9yEph4Z0M9l08dcXjBfIwt63U+tx6vXy9R51AN+Zr36E+9qUsb/xVPrMX4IYUUQWpcLCI9crhk8crlm8MjtHrlcSaI4T2W71Fsrm0DPtFYnMOqxvW42SqcKrBbvkXd2npyGRy4ad/DIRXLBI5fLNWwBj9xRuBAzm0cuPct4B7n0epKWx85ujgr29PRc4XleS1tb25WOVZTNOgFysYQAuVgyhNblkgHkDppFmdQC5FHnwPFxpgBeP5N1CELrMr24NELrcs0QWpdrhtB6STOAXD529nsLgFzWhQC5TC+AXK4XWwDkct0AcoBcPmrqxAIgl3UkQC7TCyCX6wWQu2kGkAPkbiOnDqwAclknAuQyvQByuV4AuZtmADlA7jZy6sAKIJd1IkAu0wsgl+sFkLtpBpAD5G4jpw6sAHJZJwLkMr0AcrleALmbZgA5QO42curACiCXdSJALtMLIJfrBZC7aQaQA+RuI6cOrAByWScC5DK9AHK5XgC5m2YAOUDuNnLqwAogl3UiQC7TCyCX6wWQu2kGkAPkbiOnDqwAclknAuQyvQByuV4AuZtmADlA7jZy6sAKIJd1IkAu0wsgl+sFkLtpBpAD5G4jpw6sAHJZJwLkMr0AcrleALmbZgA5QO42curACiCXdSJALtMLIJfrBZC7aQaQA+RuI6cOrAByWScC5DK9AHK5XgC5m2YAOUDuNnLqwAogl3UiQC7TCyCX6wWQu2kGkAPkbiOnDqwAclknAuQyvQByuV4AuZtmADlA7jZy6sAKIJd1IkAu0wsgl+sFkLtpBpAD5G4jpw6sAHJZJwLkMr0AcrleALmbZgA5QO42curACiCXdSJALtMLIJfrBZC7aQaQA+RuI6cOrAByWScC5DK9AHK5XgC5m2YAOUDuNnLqwAogl3UiQC7TCyCX6wWQu2kGkAPkbiOnDqwAclknAuQyvQByuV4AuZtmADlA7jZy6sAKIJd1IkAu0wsgl+sFkLtpBpAD5G4jpw6sAHJZJwLkMr0AcrleALmbZgA5QO42curACiCXdSJALtMLIJfrBZC7aQaQA+RuI6cOrAByWScC5DK9AHK5XgC5m2YAOUDuNnLqwAogl3UiQC7TCyCX6wWQu2kGkAPkbiOnDqwY5Pl08YinH7zl9aSXk8vl1ubz+dWzZs16JGldPT09V3ie19LW1nZl0rq+fO2tKzZtfnPl/Xdce1DSusYzyD/55RueaPBSu/7XN//pjKTX2dPTs8TzvBVtbW1nJq1r27Ztk/r7+7dmMpnWpHWx/dJ/uHLP+993xD9+84rP/jBpfdls9kYi2pTJZG6qQV3nENH5mUzm3KR1/ct1//ODTz7z6jP/cd+300nrYvtcLvfS4ODg0jlz5vwhaX25XO6OQqHw5MyZM+9MWtelV37njrd7+xfdfePlRyatazyD/F9Wfbfrbxcf9+2Ojo7EYzZKp1RUARyvPwUAclmfAuQyvUbDIwfI5X0AkMs1y2azr3met3DGjBlb5NaVFgB5UgVhH6pALUH+0c9d/6dZmcNWX/eV5auSyv75q255NF8oTrjlGytOTFpXLT3ya665xntow/b8Uz+7uSYT33M/s3LnB+a+9/JrLrvw1qTXWUuP/Mpv3vm1V1/btuL7N19+WNJ2fef2B6b95OH/3Pr4/f/qJa2r1h75Z766+neTJhzwyg1XfZa96USff7n+zhu2vLn9/O995yszElVERLX2yM/6+JUDx3947tKvfekTjyZt2ycv+x8vTTmo9YlvX/npC5PWVUuPfNVNdy/6f0+9+Iu196xqStoutl/83786dOrxxyy8/PMf60paH0CeVEHYR4Kc8oV/JS/VS0RFIlKACvq3qq/q+MFTWr/clE6vf+Ott9fFlD3wfNOnHfxxKhYbt27bweG7uNDU6ys34eCDWzuGhgqn7trV980Y7bLWUb7oVCqVIrqKisVrY9QVWeSgAyd+tam56Zfb/rRjg1849PxhFU495MDlqVRqYNtbO9do5ST1lctOmzrl5KGhoYXbd/R+2xgXUddU1afNzU0T8/n8ZUNDeaWZrU1xxt5wmUmTDviXhnTDg2/v3P18VGOijk87bMpFXiq1Y+ubf74vqmzU8cMPO3jxUD7/wbe271wdVTbq+MQJzVMHh/Kf3bdv6OtRZeMcnzjxgCsbGxu///bbva/GKR9WZtqhB12SSnub33jzzw8krmvq5KVDQ8WZ23fsujlpXZMPnJgZHMp/fM+evSuT1sX2BxzQdFVjU8Ptvbv2bE1aX+aIqZ/+6qfP/BJC60mVhL1VgY6zLrmLisXNRUrlk0uUWkap4pNUpE1J6yoSneSlUo3FYvGx5HUVM6mUdwoVi3clrqtYTKU8r2Ygp1TqQioWf8XLmEnbRqnUaUQ0QMXi40nrKqZSc1NUXEhFujdxXURNqVTqn6hYvD5pXcP2KbqIiqkHiIpvJK4vRWdQMbWDqPjbGtT1/mIx9YEUFX+ctK5ikSamvNRnqVi8IWldJc1SlxAVf0BF2p68vtTZlCpupiI9XYO6PkypYoaKlHhSUKTiFC/lXVAsFhM/7+Br9iUq0u1ERXZyEn5SCzf8/OYlCSuJZR7X64lVGQrtHwrMP+uSs98upB555eGbB5K2uOOsFWvzVFzd/dAtiR92m3/WJVcQeS0bHrop8cNuHWd+7uRiKr1yw0M3LUp6jXxLnH/WivyGh26uSZh4/lkr1hVTqcu7fnZTYvi2//Ulq7yC1/vUz29KDMz5Sy5ZQunUig0/uznxw27vP/fiSRP2pLdueOjmmjzsNv+vV3RTnpZvePjmxCDp+OsVNxYKtKnr5zcnvvnP/+sV51CRzt/w0M2JH3ZbePbnp+XzhWc2PHTz4TUYszT/rBUvecXC0s6f/1vih93mn3XpHUSFJzc8dEvih92OO3PFJ1IpWtT10M2Jw/QdZ312dpEaf7HhoZvm1EKzjrMufW1fat/CZ372vxKvkXececnnn/r5Lfxg5ah/APJRl3j8naCWIB9/V1dqUY1BPl4vk2oJ8nF7kURUS5CP1+usNcjH63XWEuTj9RpL9yCAfDz3z37fNoB8v+/C8gUA5PXTlwB5/fQlQF5ffYmrgQJQAApAASgwqgogtD6q8qJyKAAFoAAUgAKjqwBAPrr6onYoAAWgABSAAqOqAEA+qvKicigABaAAFIACo6sAQD66+o632r9GRLzZxHeJ6ItE1D+OGngCEanXsa4iInODh6OI6EdE9CEi4p3ffkNELUTEG3FcRLxhS8nG9p1+mbWqJ4l03EbeKIVf5XnJqEjp8Azv4e0ft31nuw69qrg2UfW4Xqeql+3Vdeh12cai7TvbdUTVE1dD12tTdocQDb9zf3rAbyru+Iwas3Hr4XbV+jf+KSK6n6j8LnpU/aPZry7jI04fs74XENE9/j0x6l4Utz/GrF8B8jjdXB9leHDO9G88/G/+MAzH44cnGT/XIMc/iMuIiLc03aP96D5CRD3+dfwNEb3IbypZvlOwrFU9STXj65tERLyzmA5yBsPFRMQbgkwgIr4+voma3/EubjY91MTMVo/N5idE9DmLrkkneAf79fJ12OqyjUXW1Byf3J/mtd+uiW+rx2Zj01Cvx7U/P6aNNf3fqj79u7DxGTZmua649Rxaw9+4ghD3CZ+fN5WJuoeMZr+6jI84/aomY3wfsTk35r1I0h9j1q8AeZyuro8y+s2AvaWjiZLvrDQK0uiwVTtS6WBiMCgv4eMa8NXkZIHlOzVhqVU9SS5b9QPfdBk6Osi5X3gzFo4yKC+Bdx871fjuISL6Rx/4uh5KL1s9NptfE9Hfh9Tjep3cB2rXNFv0xzYWeWKjJmVqfLI+ph7KazJvqGE2Ng31elyvU0UdeC/zVzSPTtWnQyBsfIaNWa4rbj0MXVPDpLun6R551D1kNPvVZXzE7VfTI1d2tnuRpD/GrF8B8rhdvf+Xi/oRjpcr5PAZb9GqRwtqBeBa1eOq1ft4nwg/KqI8tHoEOScj4b2quQ8ZYDwR0ZdKRvOGb4P/aIFcwZnHw79ZlhDiAnjMbvgOA/fdDHLbvQggdxhEMKmdAmbYS4Uxa3eG5DUF/XDMkLgKK3MObuWBKDjoXokZ7qxVPUmulNukEpyY3qoZEuew8v/WvG8Ot/N3DA09JK70sEUwwmxU3WrJwqzH9ToZTJxrmteP9eiAqs82Frkf9dA6/3utEVpXYXYVrrfVY7OxaRgU9pdcswlq8zdlC73bxmfYmDUjD2Hj3Aw/1+I3roM86h4ymv3qMj7i9qXNIw+6F0n6Y8z6FR553K7e/8vpD17wvuhq3Wu8XJkOOG6TeqBNv/mrh+GW+ZCwPWzE4Ap7AEl/kCVJPUl1s3nk6iahQK800LVR39muQ29TXJuoelyu8wAi+o7/EKL+0J4eslQPKaqxyM8+mN/xxMR2HWH1BNmE1eNyjWyja2f7TcUdn1FjNm493Cabhi7Xp98vVB9ykp+w+m33mFr1q0s9ca5b11b1ITsIejZB814Utz/GrF8B8jhdjTJQAApAASgABcapAgD5OO0YNAsKQAEoAAWgQBwFAPI4KqEMFIACUAAKQIFxqgBAPk47Bs2CAlAACkABKBBHAYA8jkooAwWgABSAAlBgnCoAkI/TjkGzoAAUgAJQAArEUQAgj6MSykABKAAFoAAUGKcKAOTjtGPQLCgABaAAFIACcRQAyOOohDJQAApAASgABcapAgD5OO0YNAsKQAEoAAWgQBwFAPI4KqEMFIACUAAKQIFxqsD/D9m96MYHWMYz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data:image/png;base64,iVBORw0KGgoAAAANSUhEUgAAAfIAAAE3CAYAAABRtMPXAAAgAElEQVR4Xu29C5xcVZXvv+pUP+gkTQgQQsR05YVwVaLQ6YQ7PDLAJwOBCXPH4TFXgyMTFUWCj0FHBuRhJHxU7kQew73yuBch+ECH/wVFAirj3CDEJt3IIwJCsKtCCERiSDqdTqe7qv6f1XV29a5d+zzWPtVNp/jV56Ok6+y1zz6/vet891r7nL1ShM+7ToH5Z60oFr2BqV0/ve2tpBefy+XW5vP51bNmzXokaV09PT1XeJ7X0tbWdmXSujo7O09Op9Mr29vbFyWtq1gspnK5XD6TyXhJ62L7bDa7joguz2Qyjyetr7u7e9XQ0FDvggULrk9aV09PzxLP81a0tbWdmbSubdu2Terv79+ayWRak9bF9hs2bOguFovLOzo6nk5aXzabvZGINmUymZtqUNc5RHR+JpM5N2ld69evn9bQ0PDM/PnzD09aF9vncrmXBgcHl86ZM+cPSevL5XJ3FAqFJ2fOnHln0ro6Ozs/kU6nF7W3t1+YtK5sNjubiH6RyWTmJK3L/22+5nnewhkzZmxJWl9XV9cPCoXCAx0dHT9MWleUfSqqAI7XnwIAuaxPAXKZXlwaIJdrBpDLNQPIS5oB5PKxs99bAOSyLgTIZXoB5HK92AIgl+sGkAPk8lFTJxYAuawjAXKZXgC5XC+A3E0zgBwgdxs5dWAFkMs6ESCX6QWQy/UCyN00A8gBcreRUwdWALmsEwFymV4AuVwvgNxNM4AcIHcbOXVgBZDLOhEgl+kFkMv1AsjdNAPIAXK3kVMHVgC5rBMBcpleALlcL4DcTTOAHCB3Gzl1YAWQyzoRIJfpBZDL9QLI3TQDyAFyt5FTB1YAuawTAXKZXgC5XC+A3E0zgBwgdxs5dWAFkMs6ESCX6QWQy/UCyN00A8gBcreRUwdWALmsEwFymV4AuVwvgNxNM4AcIHcbOXVgBZDLOhEgl+kFkMv1AsjdNAPIAXK3kVMHVgC5rBMBcpleALlcL4DcTTOAHCB3Gzl1YAWQyzoRIJfpBZDL9QLI3TQDyAFyt5FTB1YAuawTAXKZXgC5XC+A3E0zgBwgdxs5dWAFkMs6ESCX6QWQy/UCyN00A8gBcreRUwdWALmsEwFymV4AuVwvgNxNM4AcIHcbOXVgBZDLOhEgl+kFkMv1AsjdNAPIAXK3kVMHVgC5rBMBcpleALlcL4DcTTOAHCB3Gzl1YAWQyzoRIJfpBZDL9QLI3TQDyAFyt5FTB1YAuawTAXKZXgC5XC+A3E0zgBwgdxs5dWAFkMs6ESCX6QWQy/UCyN00A8gBcreRUwdWALmsEwFymV4AuVwvgNxNM4B8fIP8KCL6ERF9yO/eq4hopVtXw8pUACCXjQmAXKYXQC7XCyB30wwgH78gZ4jfRESXEtFLfvd+jYiOIKIvElG/W5fDSikAkMvGAkAu0wsgl+sFkLtpBpCPX5AztF8lonu1rj2EiG4homuI6C3/35uJ6Mt+mWV+edOTf4SIlhMR13mRX5a/+xgRbff/y1+rc/H36m/936opLUS0mojuIaLfWIYen+fr2vfcrvt9G3X+EzXbE4joca28fsxtZMewAshjiKQVAchlegHkcr0AcjfNAPLxCfJmIrrRAkodoC/64GWYMoB1D56visF9dYjnzoCe7YfqTVjXAuSPGZBnuPOHlwb0CQl/p0ce+DqOJqIH3IZ0fCsG+ZoTbh9sTe9trLJKpYiKRJQKqi/wgD+iNPuKetgurOKA4+WvXdtl1Kv/OdycOO2yaKG3K1T6/VQvfRyI+1ETxKp3mGDjTa8446NYGkfW4R1xPeYPrWZ6+RWNeT9G6DXcnmq9dr71Wvv7r9jTHf8uVioJkO/fIFfeOYfedcizt24Duen5qjV3BvcaY/Ao7948xjY3xPDIdZBz264lojuNZQKOOPQQ0anvxNo/g/z//v3G/IEHFNLxfzhRN7SomqJuaL69GLQ1Om9gNUa7q9oXNuEJnRFFNPwd0ivwxh+lszoes93VM8iIiV6NdB434ytkghlLatffo9BOPLEIaHzIhHzn6y/Qn3Iv/OK464p/FevStUIA+fgEObcqbmidw+xxQG6uubt45ArI3yeiz0SE1vcLkP/y4xsHJ08oVHvkwa64RtqQn1siD8ACvkiPPOrGFMczGUUPMlDPOO2KimBERAoCPcSoegUepvhGHwX6oOM11it2u908zJGeCZkIDhdy1SNq4jRaesX8vQVdl+mRN7TQ4NAQPffIrfe3ryr+HUAuVWD8gjzqYbcJ2no5g5y9bYY/A/pQi0fO9TH0L/HXxfVQd9zQuivI1cSE/ysJrettdOvZECv2yH9xxu17DmraO6EiJFgONasbjH5D10Ji5RuQDgTzxmEr79+31HmqQrYB562IWZqejBmqM2+cZqjfvHH6fwdOGOLWF+f6tQuuCjHGbVec67f0i7qxVoWA416fmsfF1LPMGVU+YPyU2xMxvqLaXb4+5dhr59XHj1X3qHGs83aU9KoafyYwY46vCj1D2l0xHvzfue13HaVX1cQ9YBxXjQe/nw44mPYVD6Dnf3k7QJ7gTh81HUxQdSLTsNfPeJ2Z18ZP98/wDBGd73vnbGcLresPofFrbRtjrpHrYXf9wbWwh93MNXIV+pc87DZ2IK9aozPX+mp144pxY7IBO+rGFPcGaLtx2dbIXQBbMdRd9YoDMmNiNZp6uQC2YiKYFPwBHmdUu6KOl8d7zAlcFMiG64vqFz3iEzERigvGyImnC/hNoAva7fr7AsgTgTIqLlOTykepEv2BMfV62iidqj6rtXvkNfSYbDf0WntM7xoP0xZxiPLsTQ8zTiQkJnhjgyai3TYAqoegyp5hnHaHRCjeCQ9z+OHJOAAUtrvWesWd8ERNbGOPBzNS4mvUDI+8FpQZrx552LUB5Al7vgLkNsCOGw8zxo3cxWOyASMo9Bf7xhzlQZrHa+wxBU6UjPO66FXl+ccBVcyJQdx2xwJZ1FJQnHYLly6iQDeeIl5V497UK84SQkBkDR551V25q6vrB4VC4YGOjo4fJrxlR5rvjyCPvCgUCFcAa+QVLlPpj8hQZRSYYoI59IYXp11C0IxcmH+do7V0EjWRqWHER/fYy5IFhcod9Ypa0qn1xC/uElGUJx233Vgjt94ks9nsa57nLZwxY8aWpBwByJMqCPtQBaweue3GZLthRoXSAo9jjbzk2AaFXrFGXhpucScaCScGcSMBiGBUTwBDl86ES0FYI68JreCR10TG/asSrJHHCbGOFw9TeGMcnihgjXxkwiT0yKMmqmGhctHDflgjH/6FYY28JvAAyGsiY+xK1BPsHLYZrSQw6ql+rt+2jSxhjTzB07lJbvQVEY6YofjQUGqcULwxIYGHGeFhuoDffGrd0i/jIeKFNfLIGzVC65ESoYD/rrvaHlYJYu7P/l0jOUzQ/u6mnb5PO8P8OiK6wn93vkJ8rJE7ANB2I07y3n3ch6Si1k7jgvld85Q/3iMvL+FY92kImdiVJ5qCtyKSTGz5NAit1wSM8MhrImOsSmxP2+u7zKlKPuUnWlFJXdS77DqoGe4X+DvMcTY4c9MbrsuW9GX4HFgjD3nv1wWwFd0f9/Uj3yjq4aW4TwNbn+q2PIUcNTGI+3S4bWIgCi1HLV1EHccaeTiwaxzxiQvsqImleRwgjwWPqEK1BDl7muwFqh3UzD3Q9fzi3C7lebb5O6/t1DKUKWiZe6SrfdDNTWG4PnVMQUzfzEXPZ657sup704PV/+b6dO/WhKZtT3Zb2JyvheGrp2K1bUdr9llUxjV1vScZdQdtjlMJ8iiQRB2Pe0PHe+SVa9dRD3XFBXjUjTPuQ12REQdz4qF5vraJTKx2xXhdLPJtAuFac1S74gIrsV7CdseaYMV5+yIm4OO+XRFXr6B+xBp5FKNjHa8lyPmEDCa1s5kOEoa1vuOaeYwh/zl/TVffcpW9UvUxU5nqcGUbPQGJ7o3qx0wPWLWXM6rp9QWBnNuipzzlLWH17V/NduidYPOQ9R3szJC6sg0DuZro6BMVXS9reB1r5FgjH3k63OVtAm1YR93Io47HnmjEBFDcZwrivl0RC/xYIy/vGS/VCx55LFBHFao1yHWv8zItr7jpHZog12GoAztn5PJW27FylrOgbVqVh6qgq8PVXFdWnvxaoz7+XuUt1z3yi4noWSJa4q8/m966FOQm6DmKoOdL5+NxPHLb5CdwnZxBLk+aYt7wzaFl3mjNZFZRQ80MSeseX4wkH+bTxIEek63duieTsN3l6iP0qrrhBbSr6hdsenJae5OkZY2rVxUAHdsddV1V1Y6zNLbjVa/ACIZjP+nDbTTGFydNGRyk5x79n9hrPYrWIcej7q7SqlVyEc6pzWFk9bCVK8jP8xtgJhxhkIeFu/WQtQlyTiGqvOog79XmkT9MRPOI6Fbj3EEpUk3tAtestYI2aMcBuW39PRTk8jSm5TuXdEz45aMmAgHVxr4xBTXL8bwVQLbUHbta159Y7BNUNq5WekUCO0xvxyEybLaf6pWo3ZpeVeCM0nKM9LICPapttt9NdT7ynVv8NKarkMbUQdFEv5qw8ymw6WvWEpAz8NR6r+nV30RElxJRGMi5bXq+cjO0zhMMPgeH7bldDMrNEaF1PZzO9QdNIo4OyTFurpHbcpXbgGwDObf7TD9awe2xeeSha+Rf/8Dd101r2DlodmSBKOWVXkSu+AR9f8AHPr5s8E/Prs9v+90rykBSh162cdaSk1MNjQ37Xn7wMf6e69PbYvuOy1jLTjkqkzr42FNTm374f/QLEdXha8E2E9u/cHVf13c4t3xFmwLPb2m/KjvhmAsvHHzjt7/M/+n3HHEa/jhf74zTTyvk9+3zXv+Pda66qzakpx13ZOMhH1y49/d368+XhN5bVLvNQl7jhMaWYz55WV/3Tde73pwq7OYuu4jeePwB2t3zRtL6Wo78yBmFfbt2DGR/+dukdTW/5/j/4k2e/cH+F77/46R1pZqmTKRZ/+2zxZf+zw1J62L7iR/+zCV7X/nZ9/O7X/tz0vpajjr37Hzfm5v3vfb/nk5aV+qwhR+iCYfPLPY8wA7f8CdfpPuOv55+L60b+chLirlO58L0tsEoCuT6g3B6aFlfQ37UP6kCuR5a50P8gByvdfP3/P60euDMDHfr4XU9VB+2Rs51qveydU/3DCL6spZ9LSy0btPF9Ob1TG58TeaDdGodnY+t1h4ONO2ULf/XjD4MP+xW9Aamdv30Np4QJfrkcrm1+Xx+9axZs7jfEn16enqu8Dyvpa2t7cpEFRFRZ2fnyel0emV7e/uipHUVi8VULpfLZzIZL2ldbJ/NZtcR0eWZTObxpPV1d3evGhoa6l2wYEFiYPb09CzxPG9FW1sbTxITfbZt2zapv79/ayaTaU1UkW+8YcOG7mKxuLyjoyMxSLLZ7I1EtCmTybBjkOiTzWbP4d9/JpM5N1FFRLR+/fppDQ0Nz8yfP//wpHWxfS6Xe2lwcHDpnDlz/pC0vlwud0ehUHhy5syZdyatq7Oz8xPpdHpRe3v7hUnrAshLCo4GyMNgZus326tTSft3vNrbXjcbjbZGvkcOkMeXHSCPr5UqCZDLNQPI5ZoB5KMDcpfMZO8mkI+bnd0A8vg3DYA8vlYAuVwrZQGQy7UDyEcH5PKegMWYK4DQukxygFymF5eGRy7XDCCXawaQA+TyUVMnFgC5rCMBcpleALlcL7YAyOW6AeQAuXzU1IkFQC7rSIBcphdALtcLIHfTDCAHyN1GTh1YAeSyTgTIZXoB5HK9AHI3zQBygNxt5NSBFUAu60SAXKYXQC7XCyB30wwgB8jdRk4dWAHksk4EyGV6AeRyvQByN80AcoDcbeTUgRVALutEgFymF0Au1wsgd9MMIAfI3UZOHVgB5LJOBMhlegHkcr0AcjfNAHKA3G3k1IEVQC7rRIBcphdALtcLIHfTDCAHyN1GTh1YAeSyTgTIZXoB5HK9AHI3zQBygNxt5NSBFUAu60SAXKYXQC7XCyB30wwg339AHpoAxK37391WALms/wFymV4AuVwvgNxNM4B89EFuS6DiklQFIHcb44FWALlMUIBcphdALtcLIHfTDCAHyN1GTh1YAeSyTgTIZXoB5HK9AHI3zQDy8QFyldbzIr8blxHRvf6/OXf3Gkv3XkVEK4nI9NT1dKhsdh0RXUFE242ye4hoNRGpcz5CRHwuLsd1LCeiq4mo3/K33qZniOh8InqJiL5GRF+3XIP+PR/+LhF9kYjajPOoyzTzlev26rrdRrxmxSD/wtz7lx7VumV30somL77tW0NbO3/c9/wdTyWtq/WEbyxLeU3Nu9Z95c6kdaUy582jw49fXvztlz6fuK5CQ+qgpff+asdD55+atC62P2jxnTft2/yft+958e7nktbnHXfVJ/ODe/tTz31L/W6cq2w55qKFzYe3/+3bv/j0V50r8Q3Tk97b0nryt/797Z9/9MykdbG9d/yNt+U3r/12asvDLyet78BF/7qCBnZt2bX+mvuT1jXp2EsXpQ8++pT3nXLxXyatC0lT5AoC5GMDcr65nG50jwnAV314M9SvJSK+iR9KRBf40JugQVlB+B4ielH7nk+hTwDCQM7A1j86PMNAfpwPbAX9E/xKZhLRSX5b+SueJHD7fuOXf8z/tz7x4OvTJww2kNugruqSj3gD5Ped/cSjh7QMFIk8IirwrdJep354uFiKiIpExP8lyrceNd8b2PbH1L4dJV31w8PFvJHiI2aWc6Wo0HLEbEql096enHazLp1H+ik0TJ4y2DT1yOY9r3ZW2KZSRMUiUcV/uZ3a95aTDU358OkNO373SIVcVtkMHavOQzQ08X0LGwbefIkGd77ty6idMaAfqtpUEnqoafqR+WIh3zy4jX9HIZ/KfisX1Pqn0HjQocXmQzLp3k1dFf0YVi2PB6XD8H/9AZNqTA9Oet8pjb0v/LJkHnD+mB3b3zzrL5qHtj3nFfb0loefGl9h49eiW37CEUdTfrA/PbAtW3W4PN75uvjnYV5fpUWx8eBpf97+xnt2vPKbc9pX7l0X83KsxQByuXoA+civS65ePIuoNfKc4RmrWk8kIoYjfxjOpufNgOPPWg3kFxPRs0S0xPfCla0+idA9b4bw49plKG+XQf4jIvqQdkx50R/R2qQrwF6zDlgdwKZHriIO5nlU284gotl+xMG05XPqEYt4vWApxR75g+d1rZneOpCvArgFPGEn6p/csbhx75aNDQNvvF59w9bJ7d8h+UZfceMfmUcMTJg7j7zGdPPuF54OnGAEgcOYiAw0TJm2t+GIYycPPL+28sbPwNa5EjSRqfy+b8pf/MPEHU98r1oLY+Zia18F8FO0p3XekqaB17oa9v15W7m+qgmQmi+ZYK9s1+7GtuNSlB+cmH/9uTJ4QkdG1czML52ioaZDjxhsmvZfWnZv9OHLhwx9bO2sOJ8/8Wpoatg94YPnT9r9u3upUCgB3gS++t7WXgOoO5qOWjoxv+U3TcW+P5eKB/Vb9IRhoGX2glRxsLdp7+YXqieaPPEsVE5Ah89nr7fQMv3YHdv/NC27/p5zAfJ4t6TOzs5PpNPpRe3t7RfGswguBZCP3HWTahlkHxfkyns14ag89SiQP0xE84joVsNDDwqtszd8ExFd6ofF43rkriBXkFfLCHy9bxkeuZqcsAY6yJUGNe0jBvlPTrt7VWbizsFgYPKNN+AGrLWmt+2CZc27nn2y6e3nNlXeXzX7itYbN+DhG3zpPH2HnnYSeU2NE994+LGR+3Q4yCrKaWDoa56b6Zv0gVMO2/7TuypPH3JdVrB4wxLtnPGPV0/O/u9rS0BSuvj/rbo+7YuK8iX+7Jr+dxcesOvZXzX1vZyrmkiFAa9iQlDScUfrX5yWKgwNHNS3oTQxtdlXzZw0EGrl9044au7gxDkLW9/8+b0V9djAWe5GC6CpQIWGlqbeQ8/8p8lv/H/XV4DX2j5dQHN8lCZ6b7b+5UWTB1584IChbW9YIwBVEaWgiaNHfZMXnpEq7N0xofeZ31aN/4rrih7/gwe+/9Rdb+94H0Ae/xYFkMfXKm5Jt7hlvNqjQK7Wlo/ww9K8Jv1hf206KLTOZ76FiK7xYRgUTudyYSBn+0v8dXH2fPnD6+6jGVqXgpzhzssL+vo91/G7ePIHl6oGeTh4Km7Exg2zDPJdz20q3WDdQdd/6GknFRjk2x5+LHyCoTtk9glDX8vcTN8EDeSBN+ggD9XXZDhUbIDcGsoNBocJnt3T//bCpt5nf9W0exNHpdSJSsQSgU4DeX/348ETL8sagGWCsW/CUXMHGOR/Wqutt9vBWtHPlolMCeRn/NPkbQ9cL/PIY4BcOHEyx+WeKcefQfn+HRN2KZAHjCfLxMmceA1Ofv+pu3YA5JJ7EkAuUSte2Xca5ObDbnr42xZa5qtS4WWeKPANhwHM69G65x4Gcl7L1evmUPrGGCDniUbSh92CQvh6+F555HwNejv1Zwvi9W5AqTLIW3YOltc0BR6NvqbeO+OCZc29yiMPCqEaN0obCMseeUPjxDceGSOPXG9vWASBaGdGeeRqKSC8/AifqyMAZY+89+VcSX/94/9tnXjoEYARj7xYGBo4uMIjN/phuPqAULSrR16ef9TAI6+I/NgnVsMeef+LDxxQqJVH3r9jQu+zjh75COHhkctvRQC5XLMoi9EEedS54x7He+RxlYpZbsw88gpgh3msJfA4e+SWiUHJI//gKYftePCu6rXZGBMLBb5Ij9wAjzU0rj9L6JHVI7d4yGVPsgr0IyDZ0Xp8KbSue+Qh5a0REz+Ssm/CkePEI6/2kCtC65ETk/CJTIVHLlzKgEc+M/EbJQB5zBu1oBhALhCrXopijVzy8BXWyEvjPizEXj0xwhq5/G6Bp9blmuFht5Jm+wPI5b0Li1AFxswjD3p4rCKSPBJ6dvbILefBGrm2BBCwlGGuXWON3HzGozKSYntNE2vk8pstPHK5ZlEWAHmUQnV4HGvkxlPn5kN6VaFprJHHWWMfWQoQPrWONfLhEQePXH6zhUcOj1w+aurEYsw8cqyRVz6F7oeosUZueL6WiZP5WiHWyOU3n1wu99Lg4ODSOXPm/EFuXWmRy+XuKBQKT86ciTXyuFp2dXX9oFAoPNDR0fHDuDau5eCRuyrnZqee0t/iPyXvVku4lfk0f1VprJFjjbzsYbs+tY73yId/V3hqXX4LQ2hdrlmUBUAepVBtj5vbrnLtQfux8+tu/NHfP+fX7PRP0LHQJ/3HzCPHGrn1vXC8Rx7lkWsvcPsThmqPXP0MjNf3wp7+98cj3iOX39Tgkcs1g0cu12x/sLBtkGMD+6eIiJM58Pvu+nvrvHWtDvKwY6yH2i2uKpkG1sixRl7+wbh65GWO4j1y7Owmu/3CI5fpFad0Eo9c369cbWiiNk3hJCK8XzrvdR62yQtv7tJj7Huub/gStDsbX5t+zMx8pidrUecPy3pmQk//2zzGHrTaOtXcCY41UclelEet+sF2TK8rqL9cPHKuy2xbuf4x88ixRo41cqed3fAeeZybd1QZrJFHKVR9PJvNvuZ53sIZM2bw8meiz/7gkTMkgvYrN7cW1bdANROMmELpXivvRx4H5FyHvlWrmd0s6Jy6NxwX5MoL1pOfqCxmnJqUd4lbr205q1+fzUPWk6fok6E44XMuEwb5wPA61sixRo41cuy1LqEUQusStUpl9weQs3fJuZl5e1Tl/an9y/UMXnxM90QvMzKF6TBS+cHVVqQMcjMNqvKudY/czHym8o8rWz1jWFDWszgg3+AnOnmFiPr8timv95tE9M9+6JvPofKZR4HcPM751/UIRhSsnUE+9tnP1KWaa5o1yH5mWYsvZT97z7GT927kLHla8io9jamfZtWaVKSyvcHZz1Q5PztWWPYzPw2sNfuZUc1Isq2wpDEF2t04szr7mZldznoPqt6ydahp6vjJfqbLXyCqzn4WMJ5ipEutyH6mtiYuJzeTZT8bapl+7E5kPxNRDqF1kVyxCruG1msJct1jl3rktsxntnzjLAaDOCyKYHr26m+G/EQimuvnSp/vK8sTBQVyBXcFexeQB0HbNbQe6pEjH7kJdOQjRz5yPaQvyEf+1hvv2bEJ+chjEYeIAPK4SsUv5wryqNC6SvyhILTO92BtYW5zzVnBNiq0HpT5zBZa5zVthmxQ1rMoj5w9ZeXZ62VVaFyF0zm8rkLtUWvkrM21/uSAM8Hxx/ZAnCvIQ9fIvzD3/qVHtW7ZHX+o2EtOXnzbt4a2dv647/k7nkpaV+sJ31iW8pqad637SuL9nFOZ8+bR4ccvL/72S59P2q5UoSF10NJ7f7XjofM5CpX4c9DiO2/at/k/b9/z4t3PJa3MO+6qT+YH9/annvtW1UON0rpbjrloYfPh7X/79i8+/VWprVk+Pem9La0nf+vf3/75R89MWhfbe8ffeFt+89pvp7Y8/HLS+g5c9K8raGDXll3rr+GHShN9Jh176aL0wUef8r5TLv7LRBVhQxgn+bAhTEk2V5CzbdjDbgw+9VEZv/hvG8j1deJHfSPOFR4H5LbMZ0cbD8/pa89BWc/0J8D1AcVPivNDe/zw3hf9FKsmyHUvPxCeAZA2Q/1mhjOzXeZDhbrO5hp76FPrRW9gatdPb2ONE31yudzafD6/etasWbwkkOjT09Nzhed5LW1tbVcmqqg06z85nU6vbG9vX5S0rmKxmMrlcvlMJmPGuZ2qzmazPLG9PJPJlHKIJ/h0d3evGhoa6l2wYIGf99u9sp6eniWe561oa2tLDN9t27ZN6u/v35rJZFrdWzRiuWHDhu5isbi8o6Pj6aT1ZbPZG4loUyaT4d9uok82mz2HiM7PZDLnJqoIIHeSDyAvyZYE5EHC216pcuqkd9AozAtO0qyx0ibyPXKAPH43AuTxtVIlAXK5ZtiiVa4ZQA6Qy0dNcotxs7MbQKCwDyYAACAASURBVB6/MwHy+FoB5HKtlAVALtcOIB89kMt7AxZjqgC/fgaQx5ccII+vFUAu1wogd9cMIAfI3UfPfm4JkMs6ECCX6cWlEVqXawaPXK4ZQA6Qy0dNnVgA5LKOBMhlegHkcr3YAiCX6waQA+TyUVMnFgC5rCMBcpleALlcL4DcTTOAHCB3Gzl1YAWQyzoRIJfpBZDL9QLI3TQDyAFyt5FTB1YAuawTAXKZXgC5XC+A3E0zgBwgdxs5dWAFkMs6ESCX6QWQy/UCyN00A8gBcreRUwdWALmsEwFymV4AuVwvgNxNM4AcIHcbOXVgBZDLOhEgl+kFkMv1AsjdNAPIAXK3kVMHVgC5rBMBcpleALlcL4DcTTOAHCCXjBxbpjKJ/bgqC5DLugMgl+kFkMv1AsjdNAPI3xmQczIPTrd4utZtZtYutx4dXSuAPEBfZD+TDzxkP5Nrhuxncs1yudxLg4ODS+fMmfMHuXWlRS6Xu6NQKDw5c+bMxCmGkY88aW9U249G9rOwVppZucLSftb+at1rBMgBcqQxFfx+sEWrQCy/KHZ2k2sGj/yd88ivI6IriGg7Eekgn0BEtxDRZiL6st+ly3wPnvOIv+r/mw9xHu8L/BzhlxHR17UhwDbqw94/f0x7PS+5ni/dHElmvnB13Mxx/hgR/YaIzPSnZv51Wz52+ehNaIHQukxAhNZlenFpgFyuGUAu1wwgf2dAbnrgJsgZvPf4wOZjNxHRpX73Lieiq4mo3wezgqcNjpz3mz9cH/97DRGpSYGZEzwIrnz+a4joEiLaQ0TXEhGHlV4yJga6vZognOiDfdyC/Atz7196VOuW3fKfTqXF5MW3fWtoa+eP+56/46mkdbWe8I1lKa+pede6ryQO36Uy582jw49fXvztlz6ftF2pQkPqoKX3/mrHQ+efGqeujm/Qr8PKIbQeR8XKMgityzVDaF2uWTabfc3zvIUzZszYIreutOjq6vpBoVB4oKOj44dJ64qyH+vQug5YbpvNI2d4Mix177abiFb7kH9LAyx79WEg30BEPAF4hYj6NO9e9+C5HQryul7sjfONe6XfFh3k+jF1frZVN3p9kmGeS0E+qm9G7Th75Ped/cSjh7QMFIm80nn4PwX+rzEkUv7xcmsqj+cnHTXfG/zTH1MDO7gvtI9vl0oRFYmI/2seHj5f+cRUaHnPbEo1pL3+zS+PFA0/P5GlvUWiQuOkKYMNhxzZvDfbWbq+lH99qr6AoV9ur2pBqfzQ5A+c3rBz4yNV5yvXWyq/7dXuSbv3vH3hsV8b0K6h8tIBcvnQBsjlmgHkcs0A8mjNzLCzBOQctlbw5BA7f/SwuQKnagVPGCYS0Vzfi56v2Zhh9qCW6567uUZugvxZIlriLxlcTERB0YJxE1p/8LzuNdNb9+YplfZBa8pgAk8DfomMw//ff9Bxixv7X9/YMPjm66WJgAI4GQBX9QWA2fNooGXWPPIa0s19rzxdbk2Zt+r8nn3CoSYkPtgH0lOm7U0fduzkwZfXliYSqkb/H9xOvb1lbquCldff13rsP0zsffp7I+3y/OvTyjVOnvvmK+v2bN388ueO/dougLy/f2smk2mNvjVElwDIozUySwDkcs0A8mjNbA+2hXnkDEsGHwOVvT01EZipfcdnDfLIzXC6gj/Xx+vrql5uA9f9O+MSgkLrOS06wBOMsHB6WGjdvL5oBWtUgj3yn5x296rMxJ2DIx65CTYNnBq4h0E9DMBSY3pnfHRZ866NTzb1btxUCUYTvAbILSDtO/Tkk8hrapz41mOPxWqXFcSl9vU1z8z0tcw95bDdv76r3K6K8vGub7gdnkc7p5599eQ3H7y2PFEpRzI03Sa+98NvvvrUhK2bn/8cPPJtk/oBctEvFmvkIrmGC2ONvKTZWIXW2Ttm6H0ooKs4tL3WeDXtGSI63w+zKzNzfTsM5Cf5D8PxmroZ0tcfdrOdRz8fTwjMj/6AHNfFHw7Bm+0Z/yD3GogKhRFP2gYoK8hLIOyd8ffRIA+x14Hdf/CJJxVsIA+yDwFzX3Nbpq/5yFMO2/0fIyCP2Y5SN1aCvgrkVRMRj6gMcnjkeNhNDiWAXK4ZQD72IOcH1dTDanqPKcgyyPmpdbVGbvbqO/kK2Dt5bvnojrComUdeIOpt++iy5l4Xj1ytyTeof1CkR66DOzA0bnjku359V4nLcSIOPKHhic0Ix0tA92jntJge+aanJmx9DR45QC7/2QLkcs0A8v0P5DZvXN7zbhZ1CPI1qzITdwzawRUXfMojf+HJpt7nKkPrYeAM8KRHPPJf8zMGvmMcFZK3h/BHPPL/vEsccQjyyP/04LWhIX945OVuA8jlNxqAXK4ZQD62IJf3ECxGTYGaeeRYI6/09LFGDpAn+NUC5HLxAHKAXD5q6sSiAuRYI1euf3AEgKj6YTeskYf+GuCRy28WALlcM4AcIJePmjqxqJlHjjXyao8ca+TDvxKAXH6zAMjlmgHkALl81MSzUK/J8c5A6kn2eJa1KaUS0/C5+U2Bqk8J5FgjD3xdblgxy1PrWCOPPUIB8thSlQsC5HLNAHKAXD5q4lkEvSKn7/BmZnyzbZbDZwt7TU4/xmX11+jM5DQVLa+ZR441cqyRB/wmAPJ4Nwu9FEAu1wwgB8jloybaggFqvkJnA/uniOh+f6MbtRc8165v38p18S5xN/j7y3M5/d34qB3qzHfny63HGnn8p/LVBjB4jzx68OslAHKZXlwaIJdrBpDHA7me/Uv3IhVUeJc1zi3+iLZTmukp8mYvPUT0uNZNam9z03PU/+biZqY0lcSEj+l5zdX5ObkJ78l+kX8uvV0m2MzEKqpO5QmrbGvmjnR65jXebEb/2I5FAZftgzxyvW6zHVH1BqaIrZlHjjVyrJHDIz+HN67KZDLnyjFUaQGQyxUEyKNBrmcf4yQmumdpbnOq724WtZ+47rVyAhQd1kEg1yGrtlbVez3onGabzXrU32HZ0nQgthHRj3jyrO0ap7fD5gWzPdvwrnZmSF3ZxgG5bQc5PVxvJmMJDK9jjdzRI8caeew7LTzy2FKVCwLkcs0A8miQ64lBuLS+9/gZRDRbe5jLzA9uJjFRoFKeslrPZZDrnjWfR3nRukfOIWY9MQnvva4e6uKIgJ69zMwhrrZTjeOR27KlKZB/k4j+2X+AjM8RtkudSuhijkwVRtcjBXE8cjOsbtZr27c9FOQPnte1ZnrrQL78UFdA1q+RXXzNLGmlJvQfNH9xY/+WjQ2D2yqTpqgWluuNSJpCRAMT5/hJU15+unxe3kR4OOmJuTGMymZmSlEqN+AdPG1vg5E0pSILm7nXul+Pkc2spE+KqpKmqIfhuF2q3ubJc9/8AydNwc5uALkcSgC5XDOAfGxBrnuTUo/8YSKaR0S3Gt67zRNmEKsc5rYoQphHHpQtTYFcpUJVsHcBeRC0wzzyKIhznba1+VCQl9OYGklQggFaJrP/j9I2/fnW98339kWkMR0uqbKOlXdkVeT0R2KKigdMn110TmOqZV3jUzRwGtNDj2ze19NZmZ41RhrT4RZVZmmrSmPKhy1pX7f9sXvS7r7+C5H9DElTpFgCyKWKIWmKeVe2KRgVWlceuYLQOi3ft+mR6+u5er1RoXXl2SpvWg/D621W9TNk1Tq6ylXO5fhVrCiPPChbmgqNq3A6h9c5x7kN5OYauW1rVxt0bSAPe42N6/gIEd3ui2DzyEPXyL934l1rpjb2jnjkVWBSYDTziGvZzwpEhemnLU7t3rQx1bf59cpBpDxeMw+4Ng8Y9mTTyuWm/JRj5nleUzq14+mRNKblvD6GR1721O3tGzpg2rTBlpnHtuzs5D38tbVsM02parUvQFVa19J58+9Z/A/p13/xvZF87Uof5ZGP/KSmHtP4qdT8rsGg2xLykctv2EhjKtcMaUzlmtVrGtOwh930rGBmNjAT5Po68aO+vJcSURyQq/ehdQ/zaOPhOX3tWX/YjtemN2ogt2Uy47VlfmgvKFuaOaEJBGSAZ2yG+s1sa/pT6yyNuha1Hm9mjOP2dhsP9QVliuP6qsL8vEZe9Aamdv30NtY/0SeXy63N5/OrZ82axcsFiT49PT1XeJ7X0tbWdmWiioios7Pz5HQ6vbK9vX1R0rqKxWIql8vlM5mMmUzdqWqAXC4bQC7XDCCXa1avIA9S4p1MYCLvHbtFnAfMXM41HrSJfI8cII/ftQB5fK1USayRyzVDaF2uGdbIS5q55iMfD7CS9/rYWOwXO7sB5PEHA0AeXyuAXK6VsgDI5doB5MlALlccFuNGAYTWZV0BkMv04tLwyOWaAeRyzQBygFw+aurEAiCXdSRALtMLIJfrxRYAuVw3gBwgl4+aOrEAyGUdCZDL9ALI5XoB5G6aAeQAudvIqQMrgFzWiQC5TC+AXK4XQO6mGUAOkLuNnDqwAshlnQiQy/QCyOV6AeRumgHkALnbyKkDK4Bc1okAuUwvgFyuF0DuphlADpC7jZw6sALIZZ0IkMv0AsjlegHkbpoB5AC528ipAyuAXNaJALlML4BcrhdA7qYZQA6Qu42cOrACyGWdCJDL9ALI5XoB5G6aAeQAudvIqQMrgFzWiQC5TC+AXK4XQO6mGUAOkLuNnDqwAshlnQiQy/QCyOV6AeRumgHkALnbyKkDK4Bc1okAuUwvgFyuF0DuphlAPj5AzilHVcpTlWzkIiLiVJ2/cetaWEUpAJBHKVR5HCCX6QWQy/UCyN00A8jHH8iRUc1tLIutAHKZZAC5TC+AXK4XQO6mGUA+vkD+FhFdQ0SXENF2v0uP8r/bSUTspfNH99TZm/+6//1VRLRSGwr6sWeI6Hwi4nNcR0RX+OdQ9bPtzUR0ujGUlml/3+v/mycb/OG/9X+romaOcz3KwGW4TlWX28itgRVALhMRIJfpBZDL9QLI3TQDyMcPyBWMzXA6g/ZHRPQ5P8x+AhExoBmgZxDRbA3ethD9PUT0IhHd4k8IdJArGPN/uT6ePJgQVsfMshKQc7te9eHN9V9LRHcS0Utuw7Y2VgzyL8y9f+lRrVt2J61x8uLbvjW0tfPHfc/f8VTSulpP+MaylNfUvGvdV1ijRJ9U5rx5dPjxy4u//dLn41SUKtLQ/OvocVtZgDyOgpVlkMZUrhmyn8k1A8jHD8h5jTzMI1de+iEalM/TvHHV+8rb1ctxvTaQX0xEzxLREs1DDwL5GmN4qfPwBEA/xp79DUS0moh4EtHt/1tFE1Q17/j6P4P8vrOfePSQloEieR5RgYi8VOVlpjyiIhGVv1b/qCyXbz16vrdv2x9TAztLkZSUUY+nqvX/YR4nVSBFhZbDZ1OqIe3tee3l8onNdnDxivamrb/+Qrp1ymDjoUc2D+Q6jQvT/kzR8OkLxeIr3Y++3n5dYTlA7q1oa2s7U35LBciTagaQyxUEyMcXyPnBNva4LyCiLxJRPxGp0HcQyJWna/Y+2/EN+WoimmAB+cNENI+IbjVC7Uk8cuVtf5+IPmOAnKE+rh7cY5A/eF73mumt+/JV4NXAOixsGfS+zF7aB2kJwP0Hfnhx4943NjYMvvl6qYQCc5ng/tcp384HL/N+eKIwUn6gZeY88tLp5v5Xnx7pVD6uJgde9cSi3D6/Hh/0A+kp0/Z6hx47Of/qWs1opH3qvCkvRU0HHdP9s+880L6qwBGTqg88cvkNFh65XDOAXK4ZQD7+QM4t0h94M0HOx07yQf8RH/oqLM5lGaa/88Pv6kl40zs317r1NfNag5zhzaH1I7TJyYf9Sco7Hlr/yWl3r8pM3DlIXkMFmMsgZkDqYK4CZsmT753x35c1977wZNPu328qecoWO7Oeir8byufpO+SEkyjV0DjxrXWPleuxntfzm8nnUgCvPG9f03szfc2zTzms74m7Kickvo2qN532ihMzJz398K2/Bsh7lngePHIJTrLZ7Dn8DE4mkzlXYmcrC5DLFQTIxyfIuVUMP/7c56+Rf8j/+xFtPVuVU+vr6oE2W8idy37XX0/ntVd+KI4hy5BPCnI9tM4h9/u10Dqfw3zYzbwG+citgQV75D85bY0PchVa14CoA9kEKfng9YHd+97zlzXvsoA8APzDE4cAsPcfcsJJBQb5n9c9FjyhMCYeAefpa5qR6Wuedcph/U/cVTnB0NrP1wmQl0dUTw9ALv15AeRSxYg6Ozs/kU6nF7W3t18ot660AMjHB8jD+tH0yOP0uf7Qmyqvh9o5ZP+u/5RAHsMjDwO6D9CyR77r95vKnm8AqO3HdY/8L06iVGMMj1z3/A0w+xOMSI9ctREgB8gT3BEAcrl4ALlcsygL48mkqOJjetwF5GPawP31ZFUeuQneUIBXesQVHnmseuzgZQ882CPXwuYxQ/6VHnlIKD6F0Loax/DI5b9ogFyuGUAu1yzKYjyDPKrtOO6oQGyPPAaYsUYu74RsNruOiC7PZDLW190kNXZ3d68aGhrqXbBgwfUSO1tZgFyuIEAu1wwgl2sWZQGQRylUh8exRq49jY/QOkLrCX7jALlcPIBcrlmUBUAepVAdHo/tkWONfLj38fqZ/EeA18/kmuGpdblmeNitpBlALh87URbqSfUtxraxUXa1Os5P4/Nrdurp/Kp6sUauPSyHNXJ45Al+efDI5eLBI5drFmUBkEcpJD9uS/6i7/3ONfLrcGrjG/7b9g47f2/bM169gx52zHy1ruIqYnvkw1bhr6VhjVw+QLBGLtdsw4YN3cVicXlHR4e2WZC8HrbIZrM3EtGmTCZzk1sNI1YAuVxBgFyuWZQFQB6lkOy4vgGNAq4N7J/y3znnbU31rV717Vu5Lt5Klrd95dfm9A1xeMe6oGPqFTtbUpfhq8EaOdbIbcMaD7vJfuz+pAAbwghlA8iFgsUoHgVy3jZVPVmre5EKKjP9rGH6Riem98kbpfRo9XCz9H3R9U1ZdE+Sy9mylfGWrfzh8LHKWKbOv8fY31xvlwm2sExmerIT8z10cytZXWbbMb2uoC4J8sj18mHvw9uOBZaP7ZFjjXxYf6yRx7iTGEWwRi7XDGvkcs2wRl7SLAzkDAIOPV3qZ+vSPUv+N++LrrZIVbux8bqsbVMWvYfMbVPjgFyBm/+rzqnXGXROs81mPepvE+q8Y5uabOhAbPN3m1tvhMZVW2xesMrixjvUmSF1ZRcH5LrG5oi3HQsMr2ONHGvktlsmPHInkMAjF8oGj1woWIziYSBn7/JU7YEtfYMWM42o7oleRkRqr3MTVCoTmJ4jXPesubzyovnfCvK2bGXqoS72yvU833oUgetQucrjeOQb/IQrrxBRn+/1K5B/k4j+WUupyklZzJ3iAsPZvhAqjG5u1RoFcj2sbjun2oNePxYK8gfP61ozvXUgT6m0keVsJBtZqc2VyUhG9kAvJUHpP+i4kaQpRhKUyvHnD7Xyhi7+37akKX2vPl3OvWImcanIhsZ1mHutl846kJ48ba93mJ80xZyzcvIVP7tbOpUqNk455mkkTSGAPMYd0yiCNXK5ZgC5XLMoi7ECue4xSj3yoGxl+rUpgDKIw6IIYR75RCKa6+cLn+9XzpMMBXIFdwV7F5BztTZoh4HcBeJ8nlCQ33f2k48e0rKvWErjqaUxrcpKpmQOSGN64NHzvYFtf0zt27m9lM1MAVvV69uXAaxlMqsYnSkqtrxndjHlVacx1ctxutWK5Cxm+tVSVrXINKblevw0pl2Pvt6+CmlMkTQl6pZZeRwgl+nFpQFyuWZRFklC67N9b11BiHerYvDZwtzmmrOCLecLDwuth2Ur069N1c+QvYaIVOpTfQIR5ZHr4XS9rAqNq3A6h9dVmlTTOzbXyFV6U07Woh5+sz0QFwZ322tscV5xC10j/96Jd62Z2tibr85HruUN1/ORVyVPKQ2dwuGnLk71vbox1bu5lMa07HFrAB/+p+mRq+5T+cQ9yk95/zwv1ZhO/fmZp0cmBEa+9PLEQ0UOzHzkpe+Hmg+bNtiSObZlZ/faUrv0CYu25avfrC3Zl+869pq9v7b9YLBGHnUbqT6ONXK5Zlgjl2uGNfKSZkkedtMzf6nwNdcZlLjkR0TE68SP+t3Fa+9xQG7LVna08fCcvvasP2zH59zoTzj0p8P1EcNPivNDe3p42gS57uWHPXRmg7QZ6lfLCvpT7bqW6lrUerzK/qbazO1l3ZSe5rWo3OehT60XvYGpXT+9jetJ9Mnlcmvz+fzqWbNm8XJBok9PT88Vnue1tLW1XZmootKs/+R0Or2yvb19UdK6AHK5ggC5XDOAXK4ZQB4P5EHK2l6pkvfCO2sRtS7t2rrxoE3ke+QAefzuBcjja6VKAuRyzQByuWYAOUAuHzXxLOKEvePV5FYq1s5uAHl8cQHy+FoB5HKtlAVALtcOIE8GcrnisBg3CvDrZwB5/O4AyONrBZDLtQLI3TUDyAFy99Gzn1sC5LIOBMhlenFphNblmsEjl2sGkAPk8lFTJxYAuawjAXKZXgC5XC+2AMjlugHkALl81NSJBUAu60iAXKYXQC7XCyB30wwgB8jdRk4dWAHksk4EyGV6AeRyvQByN80AcoDcbeTUgRVALutEgFymF0Au1wsgd9MMIAfI3UZOHVgB5LJOBMhlegHkcr0AcjfNAHKA3G3k1IEVQC7rRIBcphdALtcLIHfTDCAHyN1GTh1YAeSyTgTIZXoB5HK9AHI3zQBygNxt5NSBFUAu60SAXKYXQC7XCyB30wwgB8jdRk4dWAHksk4EyGV6AeRyvQByN80AcoDcbeREW+kZ0Lh0UMpTVZNKk8pZzszMaNFncygBkMtEA8hlegHkcr0AcjfNAPLkILelyeSUnaf6aUPdeqY+rPSUqZx2VKUWNa+O9eK0q1x++1hdOkAuUxogl+kFkMv1AsjdNAPIAXK3kVM7K86Sdi0R3UlEKjd57WoPqQkgl8kMkMv0AsjlegHkbpoB5GMD8qCwsenNq7+5VWuMLn2EiFYQ0deJaDMRfdk/voyI7iUilbbzdP/77xLRF4mon4hUStGLtDqVh8ye8GMWbzmobXwuWxTCzGuu1xuW81yF4A8mor8yrslsN2ugvPa47eN2sGZKp7IEALnspgGQy/QCyOV6AeRumgHkow9yfa2YPU6Gulov/ojfbQxH/phw4pDzBRqQFazv8eHNdd1ERJdavFkG2Kt+OdPr1SE7FiBXMLWF181rCMsjzvrM9pcs4oC8x9Cv4lfCIP/eid9bM7Vxd548dShFxH+k+L/ax2vw/9C/94i8FFGBqDD9Lxendv9xY2rP5teH7ckv56mKlZ3/d8ojKnKx6nLFyR+YR+nGdOrtZ58u11NuoLJPl9rDfxb4v349qQa/3tLhze+/5W5qmHR1e3v7IrdbxIgVQC5XENnP5JohaYpcM4B89EGue+Oqh5RneYbF89Y9RxvIbyGia3xwm56uvibN51J1RYGcPVb1UTZmXXp95rGriOgGIlpNRDzJ4LVwNUFgO35egD82z1+f2HD0gD86pFmDx7X28blW+mXMqIXZ9tCH5hjk9539xKOHtAwWq4FYJrsGcAPuZZKmKH/g++Z7A2/9MTW0Y3sJrAq4KQ2sep16XSmiMtiJCi3TZ1Mqnfb2bHm5XI+aGCghyhMNc6LABVLDgN+eeza9Y/Kp/5eO+cJ5AHn8m2NPT88Sz/NWtLW1nRnfyl4SIJcrCJDLNQPIxwbkDN5LLA9yhXmV3DIJyLm8/sCY7pGbUYEgj5zLXUdEVxARTzL4Y4sW6O1Wk4TvE9FnDJA/S0RL/PouDgC5fk71oJuqf4MRcai5R/7ged1rprfuy1d64JpHrTxhBWbfA68ANa9fHHjc4sa9r29s2PfW6yW+lzz1aqD74PV8j7r8m1VATtNAS2Yeeel0855XfY+cPX9lpzxwZW9ECHhCwJ/G1iN2vv5CftOe6T8FyGU3RoBcpheXzmaz5xDR+ZlM5ly5daUFQC5XECAffZCb4XA+498Q0aNE5BJa1z1y/Wnvo7UwMp+DveN1PojNCcFYgZw9/ai1eDUBUcsA5mtr+iSI280f5ZHHmWjoNhW/EPbIf3La3asyE3sHh0Gpg7ccSlcA5f+q/2mA9r/rfe+5y5p3v/hk0+4XNpXq8UPx5Xq1v0ukL7WlqpxHfVP+60nkNTZO3PHEY1XlKiYWwe2hSe+Zu/PNnkMBcvlNESCXawaQyzXr7Oz8RDqdXtTe3n6h3LrSAiCvDcjNEK9SWUHMDK/r4eEgGPH3QWvk6oE2PXSsPxjG379JRHcTEa8Tc2haX582Qa6H1lW5qDVo/Zo5pH2/JbSuoKtgbQut8zHzoTazrap9PyKijUKQq7q3mK8DlkC+ZlVm4s4SyMuA1TzgEOAOQ9YHde+Mc5c19/ogtwGfgV0xUeCJg+5pj5y/f8p/PakQCXJzoqBNDPg8ALnzvREgl0sHkMs1A8jlmkVZ2BY/o2yijgc9RBZlF3bcDJEnqetdbzu2HrnvPVdMGJRnPzIh4IlB2SPf/sRjIyF19bCdHiHgLrR5+h5AnmB0A+Ry8QByuWYAuVyzKAuAPEqhOjxeM4+ciHqPMDxyW6g+MnRfAnP/lONPKngNWmjd8NytoXtjojABoXXXIQuQy5UDyOWaAeRyzaIsRgPkUefE8XdYgbH1yLFGbnZ3NpvlZzguz2Qy+lsJTqOiu7t71dDQUO+CBQuud6pAMwLI5QoC5HLNAHK5ZlEWAHmUQnV4vGYeeYEIa+TyAQKQyzXbsGFDd7FYXN7R0fG03LrSIpvN3khEmzKZDO9FkegDkMvlA8jlmkVZAORRCtXh8bH1yLFGDo88+Y8IIJdrmMvlXhocHFw6Z86cP8itKy1yudwdhULhyZkzZ/KW0ok+AHki+azG9QRyftL93/idzrHeu9xXlp92P0nbja72vVWjGmvmkWON3KlH4JHLZQPI5ZoB5HLNstnsa57nLZwxYwa/7ZPo09XV9YNCWUQQxAAAHiZJREFUofBAR0fHDxNVFMO4XkBue6rdtrOcuVWq+ZobSxb0ypwup82Oj9v2Yo/RDWNbZGw9cqyRwyNPPr4BcrmGALlcM4BcrlktLfSdz7jeILDz5jEPGIlW9CQrCsb8Djpvt2ruf64naDHt1HnVDnFjlpZUKmTNPHKskUulHy4Pj1wuG0Au1wwgl2sGkMs1q5WFLcMYe9VB28PG8az1Mrb34oM8crYbjffoa6XVcD1j65FjjRweefLhC5DLNQTI5ZoB5HLNamXBaUBX+fua616wyjzG57FlH+Pvw4DMx4OyrIXZjfvwes08cqyRO41heORy2QByuWYAuVwzgFyuWa0sgkCu6tfD4WZu7jAgh6UV3e9B/uB5XWumtw6WkqYMpxVVcqmkJFqyEmt6Ui6fKiVNGdCSpuhpTCvSjOpbwWrpR8tpSlM00DJzHnkNWtIUbU921bzhtKV6cpfygdL3TUia4vrDwnvkcuXw+plcMzy1LtcsyqIeHnaLArnSwAbfICCHQTzKk98vPPL7zn7y0UNa9pXSmA5/VF5vM42p+TeX9fOWF6kyjelwPVoaU/3v8khUQ676fMWW6bOLnMZ075aXy/VUpTE1s6epvOYq6xrRjtyz6e1IYxr12686DpCLJUP2M7lkBJA7iBZhUg8gt62RM6A5FzhnC1Mf84G4ICDHeY1tv18j/8Lc+5ce1bpld9IhNXnxbd8a2tr5477n73gqaV2tJ3xjWcprat617iuJ31Utnt1ZSKfTK5GPPH6vAOTxtVIl4ZHLNQPI5ZpFWdQDyPkaTUibWcW4jMq8xv/Ww+1KIz3tqJ4VjY+rJ9Qn+OlRVRY2Pqavv9tyjEf1wZgf5zXyojcwteunt72V9OS5XG5tPp9fPWvWrEeS1tXT03OF53ktbW1tVyatq7Oz82SAXKYiQC7Ti0sD5HLNAHK5ZlEW9QLy8ZIdbdyH1XlAAORRP4vK48ViMZXL5fKZTMa2ziCrDK+fifViAzzsJpcND7vJNcPDbnLNam0RJyRe63Pq9e1XO7vBI48/FADy+Fqpktu2bZvU39+/NZPJtMqtqy0AcrmKALlcM4Bcrhks3iEF4JHLhAfIZXpxaYBcrtn69eunNTQ0PDN//vzD5dbVFgC5XEWAXK4ZLN4hBQBymfAAuUwvgFyuF1sA5HLdstnsbCL6RSaTmSO3rrYAyGuhIuoYEwUAcpnMALlML4BcrhdA7qYZQF7SrV4ednMbBe9SK4Bc1vEAuUwvgFyuF0DuphlADpC7jZw6sALIZZ0IkMv0AsjlegHkbpoB5AC528ipAyuAXNaJALlML4BcrhdA7qYZQA6Qu42cOrACyGWdCJDL9ALI5XoB5G6aAeQAudvIqQMrgFzWiQC5TC+AXK4XQO6mGUAOkLuNnDqwAshlnQiQy/QCyOV6AeRumgHkALnbyKkDK4Bc1okAuUwvgFyuF0DuphlADpC7jZw6sALIZZ0IkMv0AsjlegHkbpoB5AC528ipAyuAXNaJALlML4BcrhdA7qYZQA6Qu42cOrACyGWdCJDL9ALI5XoB5G6aAeQAudvIqQMrgFzWiQC5TC+AXK4XQO6mGUAOkLuNnDqwYpB/Ye79S49q3bJbXU7HN+jXLpeWy+XW5vP51bNmzXrExV636enpucLzvJa2trYrk9bV2dl5cjqdXtne3r4oaV0AuVxBZD+Ta4akKXLNAHKAXD5q6sSCQX7f2U88ekjLQJEvaesfn586VKBFH7yWymCPe6kAeVylRspls9l1RHR5JpN5XG5dadHd3b1qaGiod8GCBdcnraunp2eJ53kr2trazkxaF0AuVxAgl2sGkAPk8lFTJxYM8gfP61ozvXUgTwfPOya7fs3O3f2DZwPk9g6GRy4f+AC5XDOAXK4ZQA6Qy0dNnVgwyH9y2t2rMhN3DtKsvzsx2/2gB5AHdy5ALh/4ALlcM4BcrhlADpDLR83oWrQQ0Woi2kJEKxOc6hAiutev4ze2egBymboAuUwvLg2QyzUDyOWaAeS1BfnBRPRvRHQNEb3kdwcD5RbjO3lPvXssPkZEsw2If42Ivq5J8F0i+iIR9RORfuwZIjrf0P46IrqCiLabEgLkskEFkMv0AsjlerEFQC7XDSAHyOWjZvQsbJMeG9g/RUT3+824mIhu8KHOZU/SIM9F+Dv+sHde8QHIZR0JkMv0AsjlegHkbpoB5GMPchU6vsjvsmU+ZI7yvfadRKSOnUhEKix8AhGpp3v5FScdUKf7denf656oqvsS3zNVYWdlp3u4XPZHRPQhItI9XBOI6m8+9Rpj+HE7VhDRP1m8Yb6OCwzYKnPbMfa4X7WB2DLkue3LiehqH+xcxPbdsClALrtpAOQyvQByuV4AuZtmAHntQf59IlKAVL2iA1EHE0P9WiK60y/IAP2cD2+GGpdlYB7qQ16BmI+dallD5vKPEdGLRKRArnujXBeHmHWwH62BdYKxDKBD8CN+G5Vna4LdhDBPFmxh7TCQ27xnfWKhTzhsI56vnz/62npQOwBy4T0DIBcKhjVyuWAIrTtpBpDXHuRha+Q5/0Eu5XGrTmPP+y0D1nqYmUFuvmuroMbwZbjy5EF59zq8OPT8LBEt0bxjHabHaSBv07xx1Tbl5Z9h8bzV+bisDeSqXXxcTWb4WoI88sAwuN8YPs7ev2qTvu5tC6uzGUCODWFEN0e8Ry6Sa7hwNps9h59PyWQy58qtKy2wRi5XECB/Z0B+jxYyV71mC3+rh+TC4Kf3ugLhWt8bfpiI5hHRrYZ3rANTBzCDnB/UU56/rW5Xj1xFEThi4Apybo9amtA1DII4QI6d3cR3RYBcLBlALpeMOjs7P5FOpxe1t7df6GBeYQKQjy3I+Ul2Dv8eoa0Rf1hbz9UhqsNJecoq7M4w+ysiesAYACpszyA3gauH2vWQtw5y5d0zJJX93xDRo0SUNLQeB+SmV68vPdjeAlARjrBX1bBGDo9cdJ8EyEVywSOXyzVsAZA7ChdilqpRlXFePzMfdlNhYva61UNm3BwzfKw/7MbHOazdY4TczXA7rxXzw3IqvPw/iOhmyxq+qo/hra9J8/dX+WvOQQ+7KeBHhdbV9ehr8vz6mP6xPbVuXrf+vIHZVlWX/pAgnloHyEU/b4BcJBdALpcLIHfULMqsViCPOk/YcTO0nqSuINug9eKotenRaEtQnbbXzVzPH7g+zhXiqXWZrHjYTaYXl8aGMHLNsEYu1wyh9ZJm7xaQy0fI2FtgZzdkPxOPOiRNEUvG69o3EtGmTCZzk9y60gIPu8kVRGhdrlmUxXgAeVQbcbzGCsAjlwkKj1ymFzxyuV5sAY9crhs88vHjkct7DxaJFED2M5l8ALlML4BcrhdA7qYZQA6Qu42cOrBCPnJZJwLkMr0AcrleALmbZgA5QO42curAikH+hbn3Lz2qdctudTkd36Bfu1xaLpdbm8/nV8+aNYufzk/06cEauVg/rJGLJcMauVwyyuVydxQKhSdnzpypduN0qKVkgjVyZ+kCDbFGXntNx32NDPKiNzC166e38a56iT4AuVy+bDa7joguz2Qy5q6F4soAcrFkALlcMoDcQbOurq4fFAqFBzo6On7oYC4yAchFctVHYYBc1o8Ircv04tJ4/UyuGR52k2uG0HpJM4BcPnb2ewuAXNaFALlML4BcrhdbAORy3QBygFw+aurEAiCXdSRALtMLIJfrBZC7aQaQA+RuI6cOrAByWScC5DK9AHK5XgC5m2YAOUDuNnLqwAogl3UiQC7TCyCX6wWQu2kGkAPkbiOnDqwAclknAuQyvQByuV4AuZtmADlA7jZy6sAKIJd1IkAu0wsgl+sFkLtpBpAD5G4jpw6sAHJZJwLkMr0AcrleALmbZgA5QO42curACiCXdSJALtMLIJfrBZC7aQaQA+RuI6cOrAByWScC5DK9AHK5XgC5m2YAOUDuNnLqwAogl3UiQC7TCyCX6wWQu2kGkAPkbiOnDqwAclknAuQyvQByuV4AuZtmADlA7jZy6sAKIJd1IkAu0wsgl+sFkLtpBpAD5G4jpw6sAHJZJwLkMr0AcrleALmbZgA5QO42curACiCXdSJALtMLIJfrBZC7aQaQA+RuI6cOrAByWScC5DK9AHK5XgC5m2YAOUDuNnLqwAogl3UiQC7TCyCX6wWQu2kGkAPkbiOnDqwAclknAuQyvQByuV4AuZtmADlA7jZy6sAKIJd1IkAu0wsgl+sFkLtpBpAD5G4jJ9qqhYhWE9EWIloZXbzmJQ4honv9c//GVjtALtMcIJfpBZDL9QLI3TQDyINB/jEiWqPJ+l0i+iIR9btJ/a6zYv1mGxD/GhF9PURTBf97iEiHr273DBGdT0Qv+fUcRUQ/IqIP+X+fqNkyzK8joiuIaLvZAwC5bEwC5DK9AHK5XgC5m2YAuR3kDKELiIj/qwDA/+4xAOOmev1bMUBvIaJrNODawP4pIrrf11ifOJkwvpiIbvAnUVzuJH9SNcE4D0Odz3mJ0W+sOHvnFR+AXDYQAXKZXgC5XC+A3E0zgLwa5DYIKXVN7099z+A5lYhaieivfO9QefBchkPMF/mFH/EnCAou7H0yZFQoWP2tn0vZ8KTC1gYFPvZcH/MnGyf4beKwtu6Z8nl1L9WEn6qjW2s31/8WES0noqt9oHL9PNmxRSlsx7jeV21A1YZukEeuj25ur2qHCXKbB66Xr4imAOSymwZALtMLIJfrBZC7aQaQV4Pc5tWZ6tpgz6A6wgebgvc6C7h0z1Sv5zwNdOb6rg7GNgOoXJ+aFEhBruz4vyr6oOqYaYTGdSByGzicvT4A5HqbbJOgoGWKOCDn9vFHrbuHhda5XGB4HSCX3TQAcpleALlcL4DcTTOAvLYg1z1OHdgM4se1LrrKAqJ/N77TvV8d+FyNviase+tSkHPI+lkiWqKtI6v1aL1ePqcC+TeJ6J81r1956PoItIHcPM7PH5jniAK5HlZn75rLX0tEd/ohfH0ypbxvgDydXtne3r7I7RYxYgWQyxXctm3bpP7+/q2ZTIajdYk/GzZs6C4Wi8s7OjqeTlpZNpu9kYg2ZTKZm2pQ1zn87Eomkzk3aV3r16+f1tDQ8Mz8+fMPT1oX2+dyuZcGBweXzpkz5w9J68vlcncUCoUnZ86cyfecRJ/Ozs5PpNPpRe3t7RcmqoiIAPJqkIeF1pXeQR65DeT3ERH/UC71YWOuFSuPUvduzXCwCfKgEPdlgtD6w0Q0j4huNULtUR75K0TUR0QbjMiABORc1gbtMJCbEOc6zBC+zR4gB8hF98menp4lnuetaGtrO1NkaCkMkMsVBMjlmgHk1SDnb6IedosCuR4a57Vl/QEsPTRci9C6DrO4IFcPfinPWV8zN9fI1fKAOeEwQ/z66LMBVvecuaxNwzC4215j4zbpkyTzbz4P1sgBctGdESAXyTVcOJvNwiMXygaPXChYjOIpSxnz9TM9HB4Ecv3VqmXa+rj++hSHxTf6njADNenDbvrrWObrXeZl8do0ry1zWIj/y694mR6rHp7XH8BjD9yEph4Z0M9l08dcXjBfIwt63U+tx6vXy9R51AN+Zr36E+9qUsb/xVPrMX4IYUUQWpcLCI9crhk8crlm8MjtHrlcSaI4T2W71Fsrm0DPtFYnMOqxvW42SqcKrBbvkXd2npyGRy4ad/DIRXLBI5fLNWwBj9xRuBAzm0cuPct4B7n0epKWx85ujgr29PRc4XleS1tb25WOVZTNOgFysYQAuVgyhNblkgHkDppFmdQC5FHnwPFxpgBeP5N1CELrMr24NELrcs0QWpdrhtB6STOAXD529nsLgFzWhQC5TC+AXK4XWwDkct0AcoBcPmrqxAIgl3UkQC7TCyCX6wWQu2kGkAPkbiOnDqwAclknAuQyvQByuV4AuZtmADlA7jZy6sAKIJd1IkAu0wsgl+sFkLtpBpAD5G4jpw6sAHJZJwLkMr0AcrleALmbZgA5QO42curACiCXdSJALtMLIJfrBZC7aQaQA+RuI6cOrAByWScC5DK9AHK5XgC5m2YAOUDuNnLqwAogl3UiQC7TCyCX6wWQu2kGkAPkbiOnDqwAclknAuQyvQByuV4AuZtmADlA7jZy6sAKIJd1IkAu0wsgl+sFkLtpBpAD5G4jpw6sAHJZJwLkMr0AcrleALmbZgA5QO42curACiCXdSJALtMLIJfrBZC7aQaQA+RuI6cOrAByWScC5DK9AHK5XgC5m2YAOUDuNnLqwAogl3UiQC7TCyCX6wWQu2kGkAPkbiOnDqwAclknAuQyvQByuV4AuZtmADlA7jZy6sAKIJd1IkAu0wsgl+sFkLtpBpAD5G4jpw6sAHJZJwLkMr0AcrleALmbZgA5QO42curACiCXdSJALtMLIJfrBZC7aQaQA+RuI6cOrAByWScC5DK9AHK5XgC5m2YAOUDuNnLqwAogl3UiQC7TCyCX6wWQu2kGkAPkbiOnDqwAclknAuQyvQByuV4AuZtmADlA7jZy6sAKIJd1IkAu0wsgl+sFkLtpBpAD5G4jpw6sAHJZJwLkMr0AcrleALmbZgA5QO42curACiCXdSJALtMLIJfrBZC7aQaQA+RuI6cOrAByWScC5DK9AHK5XgC5m2YAOUDuNnLqwAogl3UiQC7TCyCX6wWQu2kGkAPkbiOnDqwY5Pl08YinH7zl9aSXk8vl1ubz+dWzZs16JGldPT09V3ie19LW1nZl0rq+fO2tKzZtfnPl/Xdce1DSusYzyD/55RueaPBSu/7XN//pjKTX2dPTs8TzvBVtbW1nJq1r27Ztk/r7+7dmMpnWpHWx/dJ/uHLP+993xD9+84rP/jBpfdls9kYi2pTJZG6qQV3nENH5mUzm3KR1/ct1//ODTz7z6jP/cd+300nrYvtcLvfS4ODg0jlz5vwhaX25XO6OQqHw5MyZM+9MWtelV37njrd7+xfdfePlRyatazyD/F9Wfbfrbxcf9+2Ojo7EYzZKp1RUARyvPwUAclmfAuQyvUbDIwfI5X0AkMs1y2azr3met3DGjBlb5NaVFgB5UgVhH6pALUH+0c9d/6dZmcNWX/eV5auSyv75q255NF8oTrjlGytOTFpXLT3ya665xntow/b8Uz+7uSYT33M/s3LnB+a+9/JrLrvw1qTXWUuP/Mpv3vm1V1/btuL7N19+WNJ2fef2B6b95OH/3Pr4/f/qJa2r1h75Z766+neTJhzwyg1XfZa96USff7n+zhu2vLn9/O995yszElVERLX2yM/6+JUDx3947tKvfekTjyZt2ycv+x8vTTmo9YlvX/npC5PWVUuPfNVNdy/6f0+9+Iu196xqStoutl/83786dOrxxyy8/PMf60paH0CeVEHYR4Kc8oV/JS/VS0RFIlKACvq3qq/q+MFTWr/clE6vf+Ott9fFlD3wfNOnHfxxKhYbt27bweG7uNDU6ys34eCDWzuGhgqn7trV980Y7bLWUb7oVCqVIrqKisVrY9QVWeSgAyd+tam56Zfb/rRjg1849PxhFU495MDlqVRqYNtbO9do5ST1lctOmzrl5KGhoYXbd/R+2xgXUddU1afNzU0T8/n8ZUNDeaWZrU1xxt5wmUmTDviXhnTDg2/v3P18VGOijk87bMpFXiq1Y+ubf74vqmzU8cMPO3jxUD7/wbe271wdVTbq+MQJzVMHh/Kf3bdv6OtRZeMcnzjxgCsbGxu///bbva/GKR9WZtqhB12SSnub33jzzw8krmvq5KVDQ8WZ23fsujlpXZMPnJgZHMp/fM+evSuT1sX2BxzQdFVjU8Ptvbv2bE1aX+aIqZ/+6qfP/BJC60mVhL1VgY6zLrmLisXNRUrlk0uUWkap4pNUpE1J6yoSneSlUo3FYvGx5HUVM6mUdwoVi3clrqtYTKU8r2Ygp1TqQioWf8XLmEnbRqnUaUQ0QMXi40nrKqZSc1NUXEhFujdxXURNqVTqn6hYvD5pXcP2KbqIiqkHiIpvJK4vRWdQMbWDqPjbGtT1/mIx9YEUFX+ctK5ikSamvNRnqVi8IWldJc1SlxAVf0BF2p68vtTZlCpupiI9XYO6PkypYoaKlHhSUKTiFC/lXVAsFhM/7+Br9iUq0u1ERXZyEn5SCzf8/OYlCSuJZR7X64lVGQrtHwrMP+uSs98upB555eGbB5K2uOOsFWvzVFzd/dAtiR92m3/WJVcQeS0bHrop8cNuHWd+7uRiKr1yw0M3LUp6jXxLnH/WivyGh26uSZh4/lkr1hVTqcu7fnZTYvi2//Ulq7yC1/vUz29KDMz5Sy5ZQunUig0/uznxw27vP/fiSRP2pLdueOjmmjzsNv+vV3RTnpZvePjmxCDp+OsVNxYKtKnr5zcnvvnP/+sV51CRzt/w0M2JH3ZbePbnp+XzhWc2PHTz4TUYszT/rBUvecXC0s6f/1vih93mn3XpHUSFJzc8dEvih92OO3PFJ1IpWtT10M2Jw/QdZ312dpEaf7HhoZvm1EKzjrMufW1fat/CZ372vxKvkXececnnn/r5Lfxg5ah/APJRl3j8naCWIB9/V1dqUY1BPl4vk2oJ8nF7kURUS5CP1+usNcjH63XWEuTj9RpL9yCAfDz3z37fNoB8v+/C8gUA5PXTlwB5/fQlQF5ffYmrgQJQAApAASgwqgogtD6q8qJyKAAFoAAUgAKjqwBAPrr6onYoAAWgABSAAqOqAEA+qvKicigABaAAFIACo6sAQD66+o632r9GRLzZxHeJ6ItE1D+OGngCEanXsa4iInODh6OI6EdE9CEi4p3ffkNELUTEG3FcRLxhS8nG9p1+mbWqJ4l03EbeKIVf5XnJqEjp8Azv4e0ft31nuw69qrg2UfW4Xqeql+3Vdeh12cai7TvbdUTVE1dD12tTdocQDb9zf3rAbyru+Iwas3Hr4XbV+jf+KSK6n6j8LnpU/aPZry7jI04fs74XENE9/j0x6l4Utz/GrF8B8jjdXB9leHDO9G88/G/+MAzH44cnGT/XIMc/iMuIiLc03aP96D5CRD3+dfwNEb3IbypZvlOwrFU9STXj65tERLyzmA5yBsPFRMQbgkwgIr4+voma3/EubjY91MTMVo/N5idE9DmLrkkneAf79fJ12OqyjUXW1Byf3J/mtd+uiW+rx2Zj01Cvx7U/P6aNNf3fqj79u7DxGTZmua649Rxaw9+4ghD3CZ+fN5WJuoeMZr+6jI84/aomY3wfsTk35r1I0h9j1q8AeZyuro8y+s2AvaWjiZLvrDQK0uiwVTtS6WBiMCgv4eMa8NXkZIHlOzVhqVU9SS5b9QPfdBk6Osi5X3gzFo4yKC+Bdx871fjuISL6Rx/4uh5KL1s9NptfE9Hfh9Tjep3cB2rXNFv0xzYWeWKjJmVqfLI+ph7KazJvqGE2Ng31elyvU0UdeC/zVzSPTtWnQyBsfIaNWa4rbj0MXVPDpLun6R551D1kNPvVZXzE7VfTI1d2tnuRpD/GrF8B8rhdvf+Xi/oRjpcr5PAZb9GqRwtqBeBa1eOq1ft4nwg/KqI8tHoEOScj4b2quQ8ZYDwR0ZdKRvOGb4P/aIFcwZnHw79ZlhDiAnjMbvgOA/fdDHLbvQggdxhEMKmdAmbYS4Uxa3eG5DUF/XDMkLgKK3MObuWBKDjoXokZ7qxVPUmulNukEpyY3qoZEuew8v/WvG8Ot/N3DA09JK70sEUwwmxU3WrJwqzH9ToZTJxrmteP9eiAqs82Frkf9dA6/3utEVpXYXYVrrfVY7OxaRgU9pdcswlq8zdlC73bxmfYmDUjD2Hj3Aw/1+I3roM86h4ymv3qMj7i9qXNIw+6F0n6Y8z6FR553K7e/8vpD17wvuhq3Wu8XJkOOG6TeqBNv/mrh+GW+ZCwPWzE4Ap7AEl/kCVJPUl1s3nk6iahQK800LVR39muQ29TXJuoelyu8wAi+o7/EKL+0J4eslQPKaqxyM8+mN/xxMR2HWH1BNmE1eNyjWyja2f7TcUdn1FjNm493Cabhi7Xp98vVB9ykp+w+m33mFr1q0s9ca5b11b1ITsIejZB814Utz/GrF8B8jhdjTJQAApAASgABcapAgD5OO0YNAsKQAEoAAWgQBwFAPI4KqEMFIACUAAKQIFxqgBAPk47Bs2CAlAACkABKBBHAYA8jkooAwWgABSAAlBgnCoAkI/TjkGzoAAUgAJQAArEUQAgj6MSykABKAAFoAAUGKcKAOTjtGPQLCgABaAAFIACcRQAyOOohDJQAApAASgABcapAgD5OO0YNAsKQAEoAAWgQBwFAPI4KqEMFIACUAAKQIFxqsD/D9m96MYHWMYz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data:image/png;base64,iVBORw0KGgoAAAANSUhEUgAAAfIAAAE3CAYAAABRtMPXAAAgAElEQVR4Xu29C5xcVZXvv+pUP+gkTQgQQsR05YVwVaLQ6YQ7PDLAJwOBCXPH4TFXgyMTFUWCj0FHBuRhJHxU7kQew73yuBch+ECH/wVFAirj3CDEJt3IIwJCsKtCCERiSDqdTqe7qv6f1XV29a5d+zzWPtVNp/jV56Ok6+y1zz6/vet891r7nL1ShM+7ToH5Z60oFr2BqV0/ve2tpBefy+XW5vP51bNmzXokaV09PT1XeJ7X0tbWdmXSujo7O09Op9Mr29vbFyWtq1gspnK5XD6TyXhJ62L7bDa7joguz2Qyjyetr7u7e9XQ0FDvggULrk9aV09PzxLP81a0tbWdmbSubdu2Terv79+ayWRak9bF9hs2bOguFovLOzo6nk5aXzabvZGINmUymZtqUNc5RHR+JpM5N2ld69evn9bQ0PDM/PnzD09aF9vncrmXBgcHl86ZM+cPSevL5XJ3FAqFJ2fOnHln0ro6Ozs/kU6nF7W3t1+YtK5sNjubiH6RyWTmJK3L/22+5nnewhkzZmxJWl9XV9cPCoXCAx0dHT9MWleUfSqqAI7XnwIAuaxPAXKZXlwaIJdrBpDLNQPIS5oB5PKxs99bAOSyLgTIZXoB5HK92AIgl+sGkAPk8lFTJxYAuawjAXKZXgC5XC+A3E0zgBwgdxs5dWAFkMs6ESCX6QWQy/UCyN00A8gBcreRUwdWALmsEwFymV4AuVwvgNxNM4AcIHcbOXVgBZDLOhEgl+kFkMv1AsjdNAPIAXK3kVMHVgC5rBMBcpleALlcL4DcTTOAHCB3Gzl1YAWQyzoRIJfpBZDL9QLI3TQDyAFyt5FTB1YAuawTAXKZXgC5XC+A3E0zgBwgdxs5dWAFkMs6ESCX6QWQy/UCyN00A8gBcreRUwdWALmsEwFymV4AuVwvgNxNM4AcIHcbOXVgBZDLOhEgl+kFkMv1AsjdNAPIAXK3kVMHVgC5rBMBcpleALlcL4DcTTOAHCB3Gzl1YAWQyzoRIJfpBZDL9QLI3TQDyAFyt5FTB1YAuawTAXKZXgC5XC+A3E0zgBwgdxs5dWAFkMs6ESCX6QWQy/UCyN00A8gBcreRUwdWALmsEwFymV4AuVwvgNxNM4AcIHcbOXVgBZDLOhEgl+kFkMv1AsjdNAPIAXK3kVMHVgC5rBMBcpleALlcL4DcTTOAHCB3Gzl1YAWQyzoRIJfpBZDL9QLI3TQDyAFyt5FTB1YAuawTAXKZXgC5XC+A3E0zgBwgdxs5dWAFkMs6ESCX6QWQy/UCyN00A8gBcreRUwdWALmsEwFymV4AuVwvgNxNM4B8fIP8KCL6ERF9yO/eq4hopVtXw8pUACCXjQmAXKYXQC7XCyB30wwgH78gZ4jfRESXEtFLfvd+jYiOIKIvElG/W5fDSikAkMvGAkAu0wsgl+sFkLtpBpCPX5AztF8lonu1rj2EiG4homuI6C3/35uJ6Mt+mWV+edOTf4SIlhMR13mRX5a/+xgRbff/y1+rc/H36m/936opLUS0mojuIaLfWIYen+fr2vfcrvt9G3X+EzXbE4joca28fsxtZMewAshjiKQVAchlegHkcr0AcjfNAPLxCfJmIrrRAkodoC/64GWYMoB1D56visF9dYjnzoCe7YfqTVjXAuSPGZBnuPOHlwb0CQl/p0ce+DqOJqIH3IZ0fCsG+ZoTbh9sTe9trLJKpYiKRJQKqi/wgD+iNPuKetgurOKA4+WvXdtl1Kv/OdycOO2yaKG3K1T6/VQvfRyI+1ETxKp3mGDjTa8446NYGkfW4R1xPeYPrWZ6+RWNeT9G6DXcnmq9dr71Wvv7r9jTHf8uVioJkO/fIFfeOYfedcizt24Duen5qjV3BvcaY/Ao7948xjY3xPDIdZBz264lojuNZQKOOPQQ0anvxNo/g/z//v3G/IEHFNLxfzhRN7SomqJuaL69GLQ1Om9gNUa7q9oXNuEJnRFFNPwd0ivwxh+lszoes93VM8iIiV6NdB434ytkghlLatffo9BOPLEIaHzIhHzn6y/Qn3Iv/OK464p/FevStUIA+fgEObcqbmidw+xxQG6uubt45ArI3yeiz0SE1vcLkP/y4xsHJ08oVHvkwa64RtqQn1siD8ACvkiPPOrGFMczGUUPMlDPOO2KimBERAoCPcSoegUepvhGHwX6oOM11it2u908zJGeCZkIDhdy1SNq4jRaesX8vQVdl+mRN7TQ4NAQPffIrfe3ryr+HUAuVWD8gjzqYbcJ2no5g5y9bYY/A/pQi0fO9TH0L/HXxfVQd9zQuivI1cSE/ysJrettdOvZECv2yH9xxu17DmraO6EiJFgONasbjH5D10Ji5RuQDgTzxmEr79+31HmqQrYB562IWZqejBmqM2+cZqjfvHH6fwdOGOLWF+f6tQuuCjHGbVec67f0i7qxVoWA416fmsfF1LPMGVU+YPyU2xMxvqLaXb4+5dhr59XHj1X3qHGs83aU9KoafyYwY46vCj1D2l0xHvzfue13HaVX1cQ9YBxXjQe/nw44mPYVD6Dnf3k7QJ7gTh81HUxQdSLTsNfPeJ2Z18ZP98/wDBGd73vnbGcLresPofFrbRtjrpHrYXf9wbWwh93MNXIV+pc87DZ2IK9aozPX+mp144pxY7IBO+rGFPcGaLtx2dbIXQBbMdRd9YoDMmNiNZp6uQC2YiKYFPwBHmdUu6KOl8d7zAlcFMiG64vqFz3iEzERigvGyImnC/hNoAva7fr7AsgTgTIqLlOTykepEv2BMfV62iidqj6rtXvkNfSYbDf0WntM7xoP0xZxiPLsTQ8zTiQkJnhjgyai3TYAqoegyp5hnHaHRCjeCQ9z+OHJOAAUtrvWesWd8ERNbGOPBzNS4mvUDI+8FpQZrx552LUB5Al7vgLkNsCOGw8zxo3cxWOyASMo9Bf7xhzlQZrHa+wxBU6UjPO66FXl+ccBVcyJQdx2xwJZ1FJQnHYLly6iQDeeIl5V497UK84SQkBkDR551V25q6vrB4VC4YGOjo4fJrxlR5rvjyCPvCgUCFcAa+QVLlPpj8hQZRSYYoI59IYXp11C0IxcmH+do7V0EjWRqWHER/fYy5IFhcod9Ypa0qn1xC/uElGUJx233Vgjt94ks9nsa57nLZwxY8aWpBwByJMqCPtQBaweue3GZLthRoXSAo9jjbzk2AaFXrFGXhpucScaCScGcSMBiGBUTwBDl86ES0FYI68JreCR10TG/asSrJHHCbGOFw9TeGMcnihgjXxkwiT0yKMmqmGhctHDflgjH/6FYY28JvAAyGsiY+xK1BPsHLYZrSQw6ql+rt+2jSxhjTzB07lJbvQVEY6YofjQUGqcULwxIYGHGeFhuoDffGrd0i/jIeKFNfLIGzVC65ESoYD/rrvaHlYJYu7P/l0jOUzQ/u6mnb5PO8P8OiK6wn93vkJ8rJE7ANB2I07y3n3ch6Si1k7jgvld85Q/3iMvL+FY92kImdiVJ5qCtyKSTGz5NAit1wSM8MhrImOsSmxP2+u7zKlKPuUnWlFJXdS77DqoGe4X+DvMcTY4c9MbrsuW9GX4HFgjD3nv1wWwFd0f9/Uj3yjq4aW4TwNbn+q2PIUcNTGI+3S4bWIgCi1HLV1EHccaeTiwaxzxiQvsqImleRwgjwWPqEK1BDl7muwFqh3UzD3Q9fzi3C7lebb5O6/t1DKUKWiZe6SrfdDNTWG4PnVMQUzfzEXPZ657sup704PV/+b6dO/WhKZtT3Zb2JyvheGrp2K1bUdr9llUxjV1vScZdQdtjlMJ8iiQRB2Pe0PHe+SVa9dRD3XFBXjUjTPuQ12REQdz4qF5vraJTKx2xXhdLPJtAuFac1S74gIrsV7CdseaYMV5+yIm4OO+XRFXr6B+xBp5FKNjHa8lyPmEDCa1s5kOEoa1vuOaeYwh/zl/TVffcpW9UvUxU5nqcGUbPQGJ7o3qx0wPWLWXM6rp9QWBnNuipzzlLWH17V/NduidYPOQ9R3szJC6sg0DuZro6BMVXS9reB1r5FgjH3k63OVtAm1YR93Io47HnmjEBFDcZwrivl0RC/xYIy/vGS/VCx55LFBHFao1yHWv8zItr7jpHZog12GoAztn5PJW27FylrOgbVqVh6qgq8PVXFdWnvxaoz7+XuUt1z3yi4noWSJa4q8/m966FOQm6DmKoOdL5+NxPHLb5CdwnZxBLk+aYt7wzaFl3mjNZFZRQ80MSeseX4wkH+bTxIEek63duieTsN3l6iP0qrrhBbSr6hdsenJae5OkZY2rVxUAHdsddV1V1Y6zNLbjVa/ACIZjP+nDbTTGFydNGRyk5x79n9hrPYrWIcej7q7SqlVyEc6pzWFk9bCVK8jP8xtgJhxhkIeFu/WQtQlyTiGqvOog79XmkT9MRPOI6Fbj3EEpUk3tAtestYI2aMcBuW39PRTk8jSm5TuXdEz45aMmAgHVxr4xBTXL8bwVQLbUHbta159Y7BNUNq5WekUCO0xvxyEybLaf6pWo3ZpeVeCM0nKM9LICPapttt9NdT7ynVv8NKarkMbUQdFEv5qw8ymw6WvWEpAz8NR6r+nV30RElxJRGMi5bXq+cjO0zhMMPgeH7bldDMrNEaF1PZzO9QdNIo4OyTFurpHbcpXbgGwDObf7TD9awe2xeeSha+Rf/8Dd101r2DlodmSBKOWVXkSu+AR9f8AHPr5s8E/Prs9v+90rykBSh162cdaSk1MNjQ37Xn7wMf6e69PbYvuOy1jLTjkqkzr42FNTm374f/QLEdXha8E2E9u/cHVf13c4t3xFmwLPb2m/KjvhmAsvHHzjt7/M/+n3HHEa/jhf74zTTyvk9+3zXv+Pda66qzakpx13ZOMhH1y49/d368+XhN5bVLvNQl7jhMaWYz55WV/3Tde73pwq7OYuu4jeePwB2t3zRtL6Wo78yBmFfbt2DGR/+dukdTW/5/j/4k2e/cH+F77/46R1pZqmTKRZ/+2zxZf+zw1J62L7iR/+zCV7X/nZ9/O7X/tz0vpajjr37Hzfm5v3vfb/nk5aV+qwhR+iCYfPLPY8wA7f8CdfpPuOv55+L60b+chLirlO58L0tsEoCuT6g3B6aFlfQ37UP6kCuR5a50P8gByvdfP3/P60euDMDHfr4XU9VB+2Rs51qveydU/3DCL6spZ9LSy0btPF9Ob1TG58TeaDdGodnY+t1h4ONO2ULf/XjD4MP+xW9Aamdv30Np4QJfrkcrm1+Xx+9axZs7jfEn16enqu8Dyvpa2t7cpEFRFRZ2fnyel0emV7e/uipHUVi8VULpfLZzIZL2ldbJ/NZtcR0eWZTObxpPV1d3evGhoa6l2wYEFiYPb09CzxPG9FW1sbTxITfbZt2zapv79/ayaTaU1UkW+8YcOG7mKxuLyjoyMxSLLZ7I1EtCmTybBjkOiTzWbP4d9/JpM5N1FFRLR+/fppDQ0Nz8yfP//wpHWxfS6Xe2lwcHDpnDlz/pC0vlwud0ehUHhy5syZdyatq7Oz8xPpdHpRe3v7hUnrAshLCo4GyMNgZus326tTSft3vNrbXjcbjbZGvkcOkMeXHSCPr5UqCZDLNQPI5ZoB5KMDcpfMZO8mkI+bnd0A8vg3DYA8vlYAuVwrZQGQy7UDyEcH5PKegMWYK4DQukxygFymF5eGRy7XDCCXawaQA+TyUVMnFgC5rCMBcpleALlcL7YAyOW6AeQAuXzU1IkFQC7rSIBcphdALtcLIHfTDCAHyN1GTh1YAeSyTgTIZXoB5HK9AHI3zQBygNxt5NSBFUAu60SAXKYXQC7XCyB30wwgB8jdRk4dWAHksk4EyGV6AeRyvQByN80AcoDcbeTUgRVALutEgFymF0Au1wsgd9MMIAfI3UZOHVgB5LJOBMhlegHkcr0AcjfNAHKA3G3k1IEVQC7rRIBcphdALtcLIHfTDCAHyN1GTh1YAeSyTgTIZXoB5HK9AHI3zQBygNxt5NSBFUAu60SAXKYXQC7XCyB30wwg339AHpoAxK37391WALms/wFymV4AuVwvgNxNM4B89EFuS6DiklQFIHcb44FWALlMUIBcphdALtcLIHfTDCAHyN1GTh1YAeSyTgTIZXoB5HK9AHI3zQDy8QFyldbzIr8blxHRvf6/OXf3Gkv3XkVEK4nI9NT1dKhsdh0RXUFE242ye4hoNRGpcz5CRHwuLsd1LCeiq4mo3/K33qZniOh8InqJiL5GRF+3XIP+PR/+LhF9kYjajPOoyzTzlev26rrdRrxmxSD/wtz7lx7VumV30somL77tW0NbO3/c9/wdTyWtq/WEbyxLeU3Nu9Z95c6kdaUy582jw49fXvztlz6fuK5CQ+qgpff+asdD55+atC62P2jxnTft2/yft+958e7nktbnHXfVJ/ODe/tTz31L/W6cq2w55qKFzYe3/+3bv/j0V50r8Q3Tk97b0nryt/797Z9/9MykdbG9d/yNt+U3r/12asvDLyet78BF/7qCBnZt2bX+mvuT1jXp2EsXpQ8++pT3nXLxXyatC0lT5AoC5GMDcr65nG50jwnAV314M9SvJSK+iR9KRBf40JugQVlB+B4ielH7nk+hTwDCQM7A1j86PMNAfpwPbAX9E/xKZhLRSX5b+SueJHD7fuOXf8z/tz7x4OvTJww2kNugruqSj3gD5Ped/cSjh7QMFIk8IirwrdJep354uFiKiIpExP8lyrceNd8b2PbH1L4dJV31w8PFvJHiI2aWc6Wo0HLEbEql096enHazLp1H+ik0TJ4y2DT1yOY9r3ZW2KZSRMUiUcV/uZ3a95aTDU358OkNO373SIVcVtkMHavOQzQ08X0LGwbefIkGd77ty6idMaAfqtpUEnqoafqR+WIh3zy4jX9HIZ/KfisX1Pqn0HjQocXmQzLp3k1dFf0YVi2PB6XD8H/9AZNqTA9Oet8pjb0v/LJkHnD+mB3b3zzrL5qHtj3nFfb0loefGl9h49eiW37CEUdTfrA/PbAtW3W4PN75uvjnYV5fpUWx8eBpf97+xnt2vPKbc9pX7l0X83KsxQByuXoA+civS65ePIuoNfKc4RmrWk8kIoYjfxjOpufNgOPPWg3kFxPRs0S0xPfCla0+idA9b4bw49plKG+XQf4jIvqQdkx50R/R2qQrwF6zDlgdwKZHriIO5nlU284gotl+xMG05XPqEYt4vWApxR75g+d1rZneOpCvArgFPGEn6p/csbhx75aNDQNvvF59w9bJ7d8h+UZfceMfmUcMTJg7j7zGdPPuF54OnGAEgcOYiAw0TJm2t+GIYycPPL+28sbPwNa5EjSRqfy+b8pf/MPEHU98r1oLY+Zia18F8FO0p3XekqaB17oa9v15W7m+qgmQmi+ZYK9s1+7GtuNSlB+cmH/9uTJ4QkdG1czML52ioaZDjxhsmvZfWnZv9OHLhwx9bO2sOJ8/8Wpoatg94YPnT9r9u3upUCgB3gS++t7WXgOoO5qOWjoxv+U3TcW+P5eKB/Vb9IRhoGX2glRxsLdp7+YXqieaPPEsVE5Ah89nr7fQMv3YHdv/NC27/p5zAfJ4t6TOzs5PpNPpRe3t7RfGswguBZCP3HWTahlkHxfkyns14ag89SiQP0xE84joVsNDDwqtszd8ExFd6ofF43rkriBXkFfLCHy9bxkeuZqcsAY6yJUGNe0jBvlPTrt7VWbizsFgYPKNN+AGrLWmt+2CZc27nn2y6e3nNlXeXzX7itYbN+DhG3zpPH2HnnYSeU2NE994+LGR+3Q4yCrKaWDoa56b6Zv0gVMO2/7TuypPH3JdVrB4wxLtnPGPV0/O/u9rS0BSuvj/rbo+7YuK8iX+7Jr+dxcesOvZXzX1vZyrmkiFAa9iQlDScUfrX5yWKgwNHNS3oTQxtdlXzZw0EGrl9044au7gxDkLW9/8+b0V9djAWe5GC6CpQIWGlqbeQ8/8p8lv/H/XV4DX2j5dQHN8lCZ6b7b+5UWTB1584IChbW9YIwBVEaWgiaNHfZMXnpEq7N0xofeZ31aN/4rrih7/gwe+/9Rdb+94H0Ae/xYFkMfXKm5Jt7hlvNqjQK7Wlo/ww9K8Jv1hf206KLTOZ76FiK7xYRgUTudyYSBn+0v8dXH2fPnD6+6jGVqXgpzhzssL+vo91/G7ePIHl6oGeTh4Km7Exg2zDPJdz20q3WDdQdd/6GknFRjk2x5+LHyCoTtk9glDX8vcTN8EDeSBN+ggD9XXZDhUbIDcGsoNBocJnt3T//bCpt5nf9W0exNHpdSJSsQSgU4DeX/348ETL8sagGWCsW/CUXMHGOR/Wqutt9vBWtHPlolMCeRn/NPkbQ9cL/PIY4BcOHEyx+WeKcefQfn+HRN2KZAHjCfLxMmceA1Ofv+pu3YA5JJ7EkAuUSte2Xca5ObDbnr42xZa5qtS4WWeKPANhwHM69G65x4Gcl7L1evmUPrGGCDniUbSh92CQvh6+F555HwNejv1Zwvi9W5AqTLIW3YOltc0BR6NvqbeO+OCZc29yiMPCqEaN0obCMseeUPjxDceGSOPXG9vWASBaGdGeeRqKSC8/AifqyMAZY+89+VcSX/94/9tnXjoEYARj7xYGBo4uMIjN/phuPqAULSrR16ef9TAI6+I/NgnVsMeef+LDxxQqJVH3r9jQu+zjh75COHhkctvRQC5XLMoi9EEedS54x7He+RxlYpZbsw88gpgh3msJfA4e+SWiUHJI//gKYftePCu6rXZGBMLBb5Ij9wAjzU0rj9L6JHVI7d4yGVPsgr0IyDZ0Xp8KbSue+Qh5a0REz+Ssm/CkePEI6/2kCtC65ETk/CJTIVHLlzKgEc+M/EbJQB5zBu1oBhALhCrXopijVzy8BXWyEvjPizEXj0xwhq5/G6Bp9blmuFht5Jm+wPI5b0Li1AFxswjD3p4rCKSPBJ6dvbILefBGrm2BBCwlGGuXWON3HzGozKSYntNE2vk8pstPHK5ZlEWAHmUQnV4HGvkxlPn5kN6VaFprJHHWWMfWQoQPrWONfLhEQePXH6zhUcOj1w+aurEYsw8cqyRVz6F7oeosUZueL6WiZP5WiHWyOU3n1wu99Lg4ODSOXPm/EFuXWmRy+XuKBQKT86ciTXyuFp2dXX9oFAoPNDR0fHDuDau5eCRuyrnZqee0t/iPyXvVku4lfk0f1VprJFjjbzsYbs+tY73yId/V3hqXX4LQ2hdrlmUBUAepVBtj5vbrnLtQfux8+tu/NHfP+fX7PRP0LHQJ/3HzCPHGrn1vXC8Rx7lkWsvcPsThmqPXP0MjNf3wp7+98cj3iOX39Tgkcs1g0cu12x/sLBtkGMD+6eIiJM58Pvu+nvrvHWtDvKwY6yH2i2uKpkG1sixRl7+wbh65GWO4j1y7Owmu/3CI5fpFad0Eo9c369cbWiiNk3hJCK8XzrvdR62yQtv7tJj7Huub/gStDsbX5t+zMx8pidrUecPy3pmQk//2zzGHrTaOtXcCY41UclelEet+sF2TK8rqL9cPHKuy2xbuf4x88ixRo41cqed3fAeeZybd1QZrJFHKVR9PJvNvuZ53sIZM2bw8meiz/7gkTMkgvYrN7cW1bdANROMmELpXivvRx4H5FyHvlWrmd0s6Jy6NxwX5MoL1pOfqCxmnJqUd4lbr205q1+fzUPWk6fok6E44XMuEwb5wPA61sixRo41cuy1LqEUQusStUpl9weQs3fJuZl5e1Tl/an9y/UMXnxM90QvMzKF6TBS+cHVVqQMcjMNqvKudY/czHym8o8rWz1jWFDWszgg3+AnOnmFiPr8timv95tE9M9+6JvPofKZR4HcPM751/UIRhSsnUE+9tnP1KWaa5o1yH5mWYsvZT97z7GT927kLHla8io9jamfZtWaVKSyvcHZz1Q5PztWWPYzPw2sNfuZUc1Isq2wpDEF2t04szr7mZldznoPqt6ydahp6vjJfqbLXyCqzn4WMJ5ipEutyH6mtiYuJzeTZT8bapl+7E5kPxNRDqF1kVyxCruG1msJct1jl3rktsxntnzjLAaDOCyKYHr26m+G/EQimuvnSp/vK8sTBQVyBXcFexeQB0HbNbQe6pEjH7kJdOQjRz5yPaQvyEf+1hvv2bEJ+chjEYeIAPK4SsUv5wryqNC6SvyhILTO92BtYW5zzVnBNiq0HpT5zBZa5zVthmxQ1rMoj5w9ZeXZ62VVaFyF0zm8rkLtUWvkrM21/uSAM8Hxx/ZAnCvIQ9fIvzD3/qVHtW7ZHX+o2EtOXnzbt4a2dv647/k7nkpaV+sJ31iW8pqad637SuL9nFOZ8+bR4ccvL/72S59P2q5UoSF10NJ7f7XjofM5CpX4c9DiO2/at/k/b9/z4t3PJa3MO+6qT+YH9/annvtW1UON0rpbjrloYfPh7X/79i8+/VWprVk+Pem9La0nf+vf3/75R89MWhfbe8ffeFt+89pvp7Y8/HLS+g5c9K8raGDXll3rr+GHShN9Jh176aL0wUef8r5TLv7LRBVhQxgn+bAhTEk2V5CzbdjDbgw+9VEZv/hvG8j1deJHfSPOFR4H5LbMZ0cbD8/pa89BWc/0J8D1AcVPivNDe/zw3hf9FKsmyHUvPxCeAZA2Q/1mhjOzXeZDhbrO5hp76FPrRW9gatdPb2ONE31yudzafD6/etasWbwkkOjT09Nzhed5LW1tbVcmqqg06z85nU6vbG9vX5S0rmKxmMrlcvlMJmPGuZ2qzmazPLG9PJPJlHKIJ/h0d3evGhoa6l2wYIGf99u9sp6eniWe561oa2tLDN9t27ZN6u/v35rJZFrdWzRiuWHDhu5isbi8o6Pj6aT1ZbPZG4loUyaT4d9uok82mz2HiM7PZDLnJqoIIHeSDyAvyZYE5EHC216pcuqkd9AozAtO0qyx0ibyPXKAPH43AuTxtVIlAXK5ZtiiVa4ZQA6Qy0dNcotxs7MbQKCwDyYAACAASURBVB6/MwHy+FoB5HKtlAVALtcOIB89kMt7AxZjqgC/fgaQx5ccII+vFUAu1wogd9cMIAfI3UfPfm4JkMs6ECCX6cWlEVqXawaPXK4ZQA6Qy0dNnVgA5LKOBMhlegHkcr3YAiCX6waQA+TyUVMnFgC5rCMBcpleALlcL4DcTTOAHCB3Gzl1YAWQyzoRIJfpBZDL9QLI3TQDyAFyt5FTB1YAuawTAXKZXgC5XC+A3E0zgBwgdxs5dWAFkMs6ESCX6QWQy/UCyN00A8gBcreRUwdWALmsEwFymV4AuVwvgNxNM4AcIHcbOXVgBZDLOhEgl+kFkMv1AsjdNAPIAXK3kVMHVgC5rBMBcpleALlcL4DcTTOAHCCXjBxbpjKJ/bgqC5DLugMgl+kFkMv1AsjdNAPI3xmQczIPTrd4utZtZtYutx4dXSuAPEBfZD+TDzxkP5Nrhuxncs1yudxLg4ODS+fMmfMHuXWlRS6Xu6NQKDw5c+bMxCmGkY88aW9U249G9rOwVppZucLSftb+at1rBMgBcqQxFfx+sEWrQCy/KHZ2k2sGj/yd88ivI6IriGg7Eekgn0BEtxDRZiL6st+ly3wPnvOIv+r/mw9xHu8L/BzhlxHR17UhwDbqw94/f0x7PS+5ni/dHElmvnB13Mxx/hgR/YaIzPSnZv51Wz52+ehNaIHQukxAhNZlenFpgFyuGUAu1wwgf2dAbnrgJsgZvPf4wOZjNxHRpX73Lieiq4mo3wezgqcNjpz3mz9cH/97DRGpSYGZEzwIrnz+a4joEiLaQ0TXEhGHlV4yJga6vZognOiDfdyC/Atz7196VOuW3fKfTqXF5MW3fWtoa+eP+56/46mkdbWe8I1lKa+pede6ryQO36Uy582jw49fXvztlz6ftF2pQkPqoKX3/mrHQ+efGqeujm/Qr8PKIbQeR8XKMgityzVDaF2uWTabfc3zvIUzZszYIreutOjq6vpBoVB4oKOj44dJ64qyH+vQug5YbpvNI2d4Mix177abiFb7kH9LAyx79WEg30BEPAF4hYj6NO9e9+C5HQryul7sjfONe6XfFh3k+jF1frZVN3p9kmGeS0E+qm9G7Th75Ped/cSjh7QMFIm80nn4PwX+rzEkUv7xcmsqj+cnHTXfG/zTH1MDO7gvtI9vl0oRFYmI/2seHj5f+cRUaHnPbEo1pL3+zS+PFA0/P5GlvUWiQuOkKYMNhxzZvDfbWbq+lH99qr6AoV9ur2pBqfzQ5A+c3rBz4yNV5yvXWyq/7dXuSbv3vH3hsV8b0K6h8tIBcvnQBsjlmgHkcs0A8mjNzLCzBOQctlbw5BA7f/SwuQKnagVPGCYS0Vzfi56v2Zhh9qCW6567uUZugvxZIlriLxlcTERB0YJxE1p/8LzuNdNb9+YplfZBa8pgAk8DfomMw//ff9Bxixv7X9/YMPjm66WJgAI4GQBX9QWA2fNooGXWPPIa0s19rzxdbk2Zt+r8nn3CoSYkPtgH0lOm7U0fduzkwZfXliYSqkb/H9xOvb1lbquCldff13rsP0zsffp7I+3y/OvTyjVOnvvmK+v2bN388ueO/dougLy/f2smk2mNvjVElwDIozUySwDkcs0A8mjNbA+2hXnkDEsGHwOVvT01EZipfcdnDfLIzXC6gj/Xx+vrql5uA9f9O+MSgkLrOS06wBOMsHB6WGjdvL5oBWtUgj3yn5x296rMxJ2DIx65CTYNnBq4h0E9DMBSY3pnfHRZ866NTzb1btxUCUYTvAbILSDtO/Tkk8hrapz41mOPxWqXFcSl9vU1z8z0tcw95bDdv76r3K6K8vGub7gdnkc7p5599eQ3H7y2PFEpRzI03Sa+98NvvvrUhK2bn/8cPPJtk/oBctEvFmvkIrmGC2ONvKTZWIXW2Ttm6H0ooKs4tL3WeDXtGSI63w+zKzNzfTsM5Cf5D8PxmroZ0tcfdrOdRz8fTwjMj/6AHNfFHw7Bm+0Z/yD3GogKhRFP2gYoK8hLIOyd8ffRIA+x14Hdf/CJJxVsIA+yDwFzX3Nbpq/5yFMO2/0fIyCP2Y5SN1aCvgrkVRMRj6gMcnjkeNhNDiWAXK4ZQD72IOcH1dTDanqPKcgyyPmpdbVGbvbqO/kK2Dt5bvnojrComUdeIOpt++iy5l4Xj1ytyTeof1CkR66DOzA0bnjku359V4nLcSIOPKHhic0Ix0tA92jntJge+aanJmx9DR45QC7/2QLkcs0A8v0P5DZvXN7zbhZ1CPI1qzITdwzawRUXfMojf+HJpt7nKkPrYeAM8KRHPPJf8zMGvmMcFZK3h/BHPPL/vEsccQjyyP/04LWhIX945OVuA8jlNxqAXK4ZQD62IJf3ECxGTYGaeeRYI6/09LFGDpAn+NUC5HLxAHKAXD5q6sSiAuRYI1euf3AEgKj6YTeskYf+GuCRy28WALlcM4AcIJePmjqxqJlHjjXyao8ca+TDvxKAXH6zAMjlmgHkALl81MSzUK/J8c5A6kn2eJa1KaUS0/C5+U2Bqk8J5FgjD3xdblgxy1PrWCOPPUIB8thSlQsC5HLNAHKAXD5q4lkEvSKn7/BmZnyzbZbDZwt7TU4/xmX11+jM5DQVLa+ZR441cqyRB/wmAPJ4Nwu9FEAu1wwgB8jloybaggFqvkJnA/uniOh+f6MbtRc8165v38p18S5xN/j7y3M5/d34qB3qzHfny63HGnn8p/LVBjB4jzx68OslAHKZXlwaIJdrBpDHA7me/Uv3IhVUeJc1zi3+iLZTmukp8mYvPUT0uNZNam9z03PU/+biZqY0lcSEj+l5zdX5ObkJ78l+kX8uvV0m2MzEKqpO5QmrbGvmjnR65jXebEb/2I5FAZftgzxyvW6zHVH1BqaIrZlHjjVyrJHDIz+HN67KZDLnyjFUaQGQyxUEyKNBrmcf4yQmumdpbnOq724WtZ+47rVyAhQd1kEg1yGrtlbVez3onGabzXrU32HZ0nQgthHRj3jyrO0ap7fD5gWzPdvwrnZmSF3ZxgG5bQc5PVxvJmMJDK9jjdzRI8caeew7LTzy2FKVCwLkcs0A8miQ64lBuLS+9/gZRDRbe5jLzA9uJjFRoFKeslrPZZDrnjWfR3nRukfOIWY9MQnvva4e6uKIgJ69zMwhrrZTjeOR27KlKZB/k4j+2X+AjM8RtkudSuhijkwVRtcjBXE8cjOsbtZr27c9FOQPnte1ZnrrQL78UFdA1q+RXXzNLGmlJvQfNH9xY/+WjQ2D2yqTpqgWluuNSJpCRAMT5/hJU15+unxe3kR4OOmJuTGMymZmSlEqN+AdPG1vg5E0pSILm7nXul+Pkc2spE+KqpKmqIfhuF2q3ubJc9/8AydNwc5uALkcSgC5XDOAfGxBrnuTUo/8YSKaR0S3Gt67zRNmEKsc5rYoQphHHpQtTYFcpUJVsHcBeRC0wzzyKIhznba1+VCQl9OYGklQggFaJrP/j9I2/fnW98339kWkMR0uqbKOlXdkVeT0R2KKigdMn110TmOqZV3jUzRwGtNDj2ze19NZmZ41RhrT4RZVZmmrSmPKhy1pX7f9sXvS7r7+C5H9DElTpFgCyKWKIWmKeVe2KRgVWlceuYLQOi3ft+mR6+u5er1RoXXl2SpvWg/D621W9TNk1Tq6ylXO5fhVrCiPPChbmgqNq3A6h9c5x7kN5OYauW1rVxt0bSAPe42N6/gIEd3ui2DzyEPXyL934l1rpjb2jnjkVWBSYDTziGvZzwpEhemnLU7t3rQx1bf59cpBpDxeMw+4Ng8Y9mTTyuWm/JRj5nleUzq14+mRNKblvD6GR1721O3tGzpg2rTBlpnHtuzs5D38tbVsM02parUvQFVa19J58+9Z/A/p13/xvZF87Uof5ZGP/KSmHtP4qdT8rsGg2xLykctv2EhjKtcMaUzlmtVrGtOwh930rGBmNjAT5Po68aO+vJcSURyQq/ehdQ/zaOPhOX3tWX/YjtemN2ogt2Uy47VlfmgvKFuaOaEJBGSAZ2yG+s1sa/pT6yyNuha1Hm9mjOP2dhsP9QVliuP6qsL8vEZe9Aamdv30NtY/0SeXy63N5/OrZ82axcsFiT49PT1XeJ7X0tbWdmWiioios7Pz5HQ6vbK9vX1R0rqKxWIql8vlM5mMmUzdqWqAXC4bQC7XDCCXa1avIA9S4p1MYCLvHbtFnAfMXM41HrSJfI8cII/ftQB5fK1USayRyzVDaF2uGdbIS5q55iMfD7CS9/rYWOwXO7sB5PEHA0AeXyuAXK6VsgDI5doB5MlALlccFuNGAYTWZV0BkMv04tLwyOWaAeRyzQBygFw+aurEAiCXdSRALtMLIJfrxRYAuVw3gBwgl4+aOrEAyGUdCZDL9ALI5XoB5G6aAeQAudvIqQMrgFzWiQC5TC+AXK4XQO6mGUAOkLuNnDqwAshlnQiQy/QCyOV6AeRumgHkALnbyKkDK4Bc1okAuUwvgFyuF0DuphlADpC7jZw6sALIZZ0IkMv0AsjlegHkbpoB5AC528ipAyuAXNaJALlML4BcrhdA7qYZQA6Qu42cOrACyGWdCJDL9ALI5XoB5G6aAeQAudvIqQMrgFzWiQC5TC+AXK4XQO6mGUAOkLuNnDqwAshlnQiQy/QCyOV6AeRumgHkALnbyKkDK4Bc1okAuUwvgFyuF0DuphlAPj5AzilHVcpTlWzkIiLiVJ2/cetaWEUpAJBHKVR5HCCX6QWQy/UCyN00A8jHH8iRUc1tLIutAHKZZAC5TC+AXK4XQO6mGUA+vkD+FhFdQ0SXENF2v0uP8r/bSUTspfNH99TZm/+6//1VRLRSGwr6sWeI6Hwi4nNcR0RX+OdQ9bPtzUR0ujGUlml/3+v/mycb/OG/9X+romaOcz3KwGW4TlWX28itgRVALhMRIJfpBZDL9QLI3TQDyMcPyBWMzXA6g/ZHRPQ5P8x+AhExoBmgZxDRbA3ethD9PUT0IhHd4k8IdJArGPN/uT6ePJgQVsfMshKQc7te9eHN9V9LRHcS0Utuw7Y2VgzyL8y9f+lRrVt2J61x8uLbvjW0tfPHfc/f8VTSulpP+MaylNfUvGvdV1ijRJ9U5rx5dPjxy4u//dLn41SUKtLQ/OvocVtZgDyOgpVlkMZUrhmyn8k1A8jHD8h5jTzMI1de+iEalM/TvHHV+8rb1ctxvTaQX0xEzxLREs1DDwL5GmN4qfPwBEA/xp79DUS0moh4EtHt/1tFE1Q17/j6P4P8vrOfePSQloEieR5RgYi8VOVlpjyiIhGVv1b/qCyXbz16vrdv2x9TAztLkZSUUY+nqvX/YR4nVSBFhZbDZ1OqIe3tee3l8onNdnDxivamrb/+Qrp1ymDjoUc2D+Q6jQvT/kzR8OkLxeIr3Y++3n5dYTlA7q1oa2s7U35LBciTagaQyxUEyMcXyPnBNva4LyCiLxJRPxGp0HcQyJWna/Y+2/EN+WoimmAB+cNENI+IbjVC7Uk8cuVtf5+IPmOAnKE+rh7cY5A/eF73mumt+/JV4NXAOixsGfS+zF7aB2kJwP0Hfnhx4943NjYMvvl6qYQCc5ng/tcp384HL/N+eKIwUn6gZeY88tLp5v5Xnx7pVD6uJgde9cSi3D6/Hh/0A+kp0/Z6hx47Of/qWs1opH3qvCkvRU0HHdP9s+880L6qwBGTqg88cvkNFh65XDOAXK4ZQD7+QM4t0h94M0HOx07yQf8RH/oqLM5lGaa/88Pv6kl40zs317r1NfNag5zhzaH1I7TJyYf9Sco7Hlr/yWl3r8pM3DlIXkMFmMsgZkDqYK4CZsmT753x35c1977wZNPu328qecoWO7Oeir8byufpO+SEkyjV0DjxrXWPleuxntfzm8nnUgCvPG9f03szfc2zTzms74m7Kickvo2qN532ihMzJz398K2/Bsh7lngePHIJTrLZ7Dn8DE4mkzlXYmcrC5DLFQTIxyfIuVUMP/7c56+Rf8j/+xFtPVuVU+vr6oE2W8idy37XX0/ntVd+KI4hy5BPCnI9tM4h9/u10Dqfw3zYzbwG+citgQV75D85bY0PchVa14CoA9kEKfng9YHd+97zlzXvsoA8APzDE4cAsPcfcsJJBQb5n9c9FjyhMCYeAefpa5qR6Wuedcph/U/cVTnB0NrP1wmQl0dUTw9ALv15AeRSxYg6Ozs/kU6nF7W3t18ot660AMjHB8jD+tH0yOP0uf7Qmyqvh9o5ZP+u/5RAHsMjDwO6D9CyR77r95vKnm8AqO3HdY/8L06iVGMMj1z3/A0w+xOMSI9ctREgB8gT3BEAcrl4ALlcsygL48mkqOJjetwF5GPawP31ZFUeuQneUIBXesQVHnmseuzgZQ882CPXwuYxQ/6VHnlIKD6F0Loax/DI5b9ogFyuGUAu1yzKYjyDPKrtOO6oQGyPPAaYsUYu74RsNruOiC7PZDLW190kNXZ3d68aGhrqXbBgwfUSO1tZgFyuIEAu1wwgl2sWZQGQRylUh8exRq49jY/QOkLrCX7jALlcPIBcrlmUBUAepVAdHo/tkWONfLj38fqZ/EeA18/kmuGpdblmeNitpBlALh87URbqSfUtxraxUXa1Os5P4/Nrdurp/Kp6sUauPSyHNXJ45Al+efDI5eLBI5drFmUBkEcpJD9uS/6i7/3ONfLrcGrjG/7b9g47f2/bM169gx52zHy1ruIqYnvkw1bhr6VhjVw+QLBGLtdsw4YN3cVicXlHR4e2WZC8HrbIZrM3EtGmTCZzk1sNI1YAuVxBgFyuWZQFQB6lkOy4vgGNAq4N7J/y3znnbU31rV717Vu5Lt5Klrd95dfm9A1xeMe6oGPqFTtbUpfhq8EaOdbIbcMaD7vJfuz+pAAbwghlA8iFgsUoHgVy3jZVPVmre5EKKjP9rGH6Riem98kbpfRo9XCz9H3R9U1ZdE+Sy9mylfGWrfzh8LHKWKbOv8fY31xvlwm2sExmerIT8z10cytZXWbbMb2uoC4J8sj18mHvw9uOBZaP7ZFjjXxYf6yRx7iTGEWwRi7XDGvkcs2wRl7SLAzkDAIOPV3qZ+vSPUv+N++LrrZIVbux8bqsbVMWvYfMbVPjgFyBm/+rzqnXGXROs81mPepvE+q8Y5uabOhAbPN3m1tvhMZVW2xesMrixjvUmSF1ZRcH5LrG5oi3HQsMr2ONHGvktlsmPHInkMAjF8oGj1woWIziYSBn7/JU7YEtfYMWM42o7oleRkRqr3MTVCoTmJ4jXPesubzyovnfCvK2bGXqoS72yvU833oUgetQucrjeOQb/IQrrxBRn+/1K5B/k4j+WUupyklZzJ3iAsPZvhAqjG5u1RoFcj2sbjun2oNePxYK8gfP61ozvXUgT6m0keVsJBtZqc2VyUhG9kAvJUHpP+i4kaQpRhKUyvHnD7Xyhi7+37akKX2vPl3OvWImcanIhsZ1mHutl846kJ48ba93mJ80xZyzcvIVP7tbOpUqNk455mkkTSGAPMYd0yiCNXK5ZgC5XLMoi7ECue4xSj3yoGxl+rUpgDKIw6IIYR75RCKa6+cLn+9XzpMMBXIFdwV7F5BztTZoh4HcBeJ8nlCQ33f2k48e0rKvWErjqaUxrcpKpmQOSGN64NHzvYFtf0zt27m9lM1MAVvV69uXAaxlMqsYnSkqtrxndjHlVacx1ctxutWK5Cxm+tVSVrXINKblevw0pl2Pvt6+CmlMkTQl6pZZeRwgl+nFpQFyuWZRFklC67N9b11BiHerYvDZwtzmmrOCLecLDwuth2Ur069N1c+QvYaIVOpTfQIR5ZHr4XS9rAqNq3A6h9dVmlTTOzbXyFV6U07Woh5+sz0QFwZ322tscV5xC10j/96Jd62Z2tibr85HruUN1/ORVyVPKQ2dwuGnLk71vbox1bu5lMa07HFrAB/+p+mRq+5T+cQ9yk95/zwv1ZhO/fmZp0cmBEa+9PLEQ0UOzHzkpe+Hmg+bNtiSObZlZ/faUrv0CYu25avfrC3Zl+869pq9v7b9YLBGHnUbqT6ONXK5Zlgjl2uGNfKSZkkedtMzf6nwNdcZlLjkR0TE68SP+t3Fa+9xQG7LVna08fCcvvasP2zH59zoTzj0p8P1EcNPivNDe3p42gS57uWHPXRmg7QZ6lfLCvpT7bqW6lrUerzK/qbazO1l3ZSe5rWo3OehT60XvYGpXT+9jetJ9Mnlcmvz+fzqWbNm8XJBok9PT88Vnue1tLW1XZmootKs/+R0Or2yvb19UdK6AHK5ggC5XDOAXK4ZQB4P5EHK2l6pkvfCO2sRtS7t2rrxoE3ke+QAefzuBcjja6VKAuRyzQByuWYAOUAuHzXxLOKEvePV5FYq1s5uAHl8cQHy+FoB5HKtlAVALtcOIE8GcrnisBg3CvDrZwB5/O4AyONrBZDLtQLI3TUDyAFy99Gzn1sC5LIOBMhlenFphNblmsEjl2sGkAPk8lFTJxYAuawjAXKZXgC5XC+2AMjlugHkALl81NSJBUAu60iAXKYXQC7XCyB30wwgB8jdRk4dWAHksk4EyGV6AeRyvQByN80AcoDcbeTUgRVALutEgFymF0Au1wsgd9MMIAfI3UZOHVgB5LJOBMhlegHkcr0AcjfNAHKA3G3k1IEVQC7rRIBcphdALtcLIHfTDCAHyN1GTh1YAeSyTgTIZXoB5HK9AHI3zQBygNxt5NSBFUAu60SAXKYXQC7XCyB30wwgB8jdRk4dWAHksk4EyGV6AeRyvQByN80AcoDcbeREW+kZ0Lh0UMpTVZNKk8pZzszMaNFncygBkMtEA8hlegHkcr0AcjfNAPLkILelyeSUnaf6aUPdeqY+rPSUqZx2VKUWNa+O9eK0q1x++1hdOkAuUxogl+kFkMv1AsjdNAPIAXK3kVM7K86Sdi0R3UlEKjd57WoPqQkgl8kMkMv0AsjlegHkbpoB5GMD8qCwsenNq7+5VWuMLn2EiFYQ0deJaDMRfdk/voyI7iUilbbzdP/77xLRF4mon4hUStGLtDqVh8ye8GMWbzmobXwuWxTCzGuu1xuW81yF4A8mor8yrslsN2ugvPa47eN2sGZKp7IEALnspgGQy/QCyOV6AeRumgHkow9yfa2YPU6Gulov/ojfbQxH/phw4pDzBRqQFazv8eHNdd1ERJdavFkG2Kt+OdPr1SE7FiBXMLWF181rCMsjzvrM9pcs4oC8x9Cv4lfCIP/eid9bM7Vxd548dShFxH+k+L/ax2vw/9C/94i8FFGBqDD9Lxendv9xY2rP5teH7ckv56mKlZ3/d8ojKnKx6nLFyR+YR+nGdOrtZ58u11NuoLJPl9rDfxb4v349qQa/3tLhze+/5W5qmHR1e3v7IrdbxIgVQC5XENnP5JohaYpcM4B89EGue+Oqh5RneYbF89Y9RxvIbyGia3xwm56uvibN51J1RYGcPVb1UTZmXXp95rGriOgGIlpNRDzJ4LVwNUFgO35egD82z1+f2HD0gD86pFmDx7X28blW+mXMqIXZ9tCH5hjk9539xKOHtAwWq4FYJrsGcAPuZZKmKH/g++Z7A2/9MTW0Y3sJrAq4KQ2sep16XSmiMtiJCi3TZ1Mqnfb2bHm5XI+aGCghyhMNc6LABVLDgN+eeza9Y/Kp/5eO+cJ5AHn8m2NPT88Sz/NWtLW1nRnfyl4SIJcrCJDLNQPIxwbkDN5LLA9yhXmV3DIJyLm8/sCY7pGbUYEgj5zLXUdEVxARTzL4Y4sW6O1Wk4TvE9FnDJA/S0RL/PouDgC5fk71oJuqf4MRcai5R/7ged1rprfuy1d64JpHrTxhBWbfA68ANa9fHHjc4sa9r29s2PfW6yW+lzz1aqD74PV8j7r8m1VATtNAS2Yeeel0855XfY+cPX9lpzxwZW9ECHhCwJ/G1iN2vv5CftOe6T8FyGU3RoBcpheXzmaz5xDR+ZlM5ly5daUFQC5XECAffZCb4XA+498Q0aNE5BJa1z1y/Wnvo7UwMp+DveN1PojNCcFYgZw9/ai1eDUBUcsA5mtr+iSI280f5ZHHmWjoNhW/EPbIf3La3asyE3sHh0Gpg7ccSlcA5f+q/2mA9r/rfe+5y5p3v/hk0+4XNpXq8UPx5Xq1v0ukL7WlqpxHfVP+60nkNTZO3PHEY1XlKiYWwe2hSe+Zu/PNnkMBcvlNESCXawaQyzXr7Oz8RDqdXtTe3n6h3LrSAiCvDcjNEK9SWUHMDK/r4eEgGPH3QWvk6oE2PXSsPxjG379JRHcTEa8Tc2haX582Qa6H1lW5qDVo/Zo5pH2/JbSuoKtgbQut8zHzoTazrap9PyKijUKQq7q3mK8DlkC+ZlVm4s4SyMuA1TzgEOAOQ9YHde+Mc5c19/ogtwGfgV0xUeCJg+5pj5y/f8p/PakQCXJzoqBNDPg8ALnzvREgl0sHkMs1A8jlmkVZ2BY/o2yijgc9RBZlF3bcDJEnqetdbzu2HrnvPVdMGJRnPzIh4IlB2SPf/sRjIyF19bCdHiHgLrR5+h5AnmB0A+Ry8QByuWYAuVyzKAuAPEqhOjxeM4+ciHqPMDxyW6g+MnRfAnP/lONPKngNWmjd8NytoXtjojABoXXXIQuQy5UDyOWaAeRyzaIsRgPkUefE8XdYgbH1yLFGbnZ3NpvlZzguz2Qy+lsJTqOiu7t71dDQUO+CBQuud6pAMwLI5QoC5HLNAHK5ZlEWAHmUQnV4vGYeeYEIa+TyAQKQyzXbsGFDd7FYXN7R0fG03LrSIpvN3khEmzKZDO9FkegDkMvlA8jlmkVZAORRCtXh8bH1yLFGDo88+Y8IIJdrmMvlXhocHFw6Z86cP8itKy1yudwdhULhyZkzZ/KW0ok+AHki+azG9QRyftL93/idzrHeu9xXlp92P0nbja72vVWjGmvmkWON3KlH4JHLZQPI5ZoB5HLNstnsa57nLZwxYwa/7ZPo09XV9YNCWUQQxAAAHiZJREFUofBAR0fHDxNVFMO4XkBue6rdtrOcuVWq+ZobSxb0ypwup82Oj9v2Yo/RDWNbZGw9cqyRwyNPPr4BcrmGALlcM4BcrlktLfSdz7jeILDz5jEPGIlW9CQrCsb8Djpvt2ruf64naDHt1HnVDnFjlpZUKmTNPHKskUulHy4Pj1wuG0Au1wwgl2sGkMs1q5WFLcMYe9VB28PG8az1Mrb34oM8crYbjffoa6XVcD1j65FjjRweefLhC5DLNQTI5ZoB5HLNamXBaUBX+fua616wyjzG57FlH+Pvw4DMx4OyrIXZjfvwes08cqyRO41heORy2QByuWYAuVwzgFyuWa0sgkCu6tfD4WZu7jAgh6UV3e9B/uB5XWumtw6WkqYMpxVVcqmkJFqyEmt6Ui6fKiVNGdCSpuhpTCvSjOpbwWrpR8tpSlM00DJzHnkNWtIUbU921bzhtKV6cpfygdL3TUia4vrDwnvkcuXw+plcMzy1LtcsyqIeHnaLArnSwAbfICCHQTzKk98vPPL7zn7y0UNa9pXSmA5/VF5vM42p+TeX9fOWF6kyjelwPVoaU/3v8khUQ676fMWW6bOLnMZ075aXy/VUpTE1s6epvOYq6xrRjtyz6e1IYxr12686DpCLJUP2M7lkBJA7iBZhUg8gt62RM6A5FzhnC1Mf84G4ICDHeY1tv18j/8Lc+5ce1bpld9IhNXnxbd8a2tr5477n73gqaV2tJ3xjWcprat617iuJ31Utnt1ZSKfTK5GPPH6vAOTxtVIl4ZHLNQPI5ZpFWdQDyPkaTUibWcW4jMq8xv/Ww+1KIz3tqJ4VjY+rJ9Qn+OlRVRY2Pqavv9tyjEf1wZgf5zXyojcwteunt72V9OS5XG5tPp9fPWvWrEeS1tXT03OF53ktbW1tVyatq7Oz82SAXKYiQC7Ti0sD5HLNAHK5ZlEW9QLy8ZIdbdyH1XlAAORRP4vK48ViMZXL5fKZTMa2ziCrDK+fifViAzzsJpcND7vJNcPDbnLNam0RJyRe63Pq9e1XO7vBI48/FADy+Fqpktu2bZvU39+/NZPJtMqtqy0AcrmKALlcM4Bcrhks3iEF4JHLhAfIZXpxaYBcrtn69eunNTQ0PDN//vzD5dbVFgC5XEWAXK4ZLN4hBQBymfAAuUwvgFyuF1sA5HLdstnsbCL6RSaTmSO3rrYAyGuhIuoYEwUAcpnMALlML4BcrhdA7qYZQF7SrV4ednMbBe9SK4Bc1vEAuUwvgFyuF0DuphlADpC7jZw6sALIZZ0IkMv0AsjlegHkbpoB5AC528ipAyuAXNaJALlML4BcrhdA7qYZQA6Qu42cOrACyGWdCJDL9ALI5XoB5G6aAeQAudvIqQMrgFzWiQC5TC+AXK4XQO6mGUAOkLuNnDqwAshlnQiQy/QCyOV6AeRumgHkALnbyKkDK4Bc1okAuUwvgFyuF0DuphlADpC7jZw6sALIZZ0IkMv0AsjlegHkbpoB5AC528ipAyuAXNaJALlML4BcrhdA7qYZQA6Qu42cOrACyGWdCJDL9ALI5XoB5G6aAeQAudvIqQMrgFzWiQC5TC+AXK4XQO6mGUAOkLuNnDqwYpB/Ye79S49q3bJbXU7HN+jXLpeWy+XW5vP51bNmzXrExV636enpucLzvJa2trYrk9bV2dl5cjqdXtne3r4oaV0AuVxBZD+Ta4akKXLNAHKAXD5q6sSCQX7f2U88ekjLQJEvaesfn586VKBFH7yWymCPe6kAeVylRspls9l1RHR5JpN5XG5dadHd3b1qaGiod8GCBdcnraunp2eJ53kr2trazkxaF0AuVxAgl2sGkAPk8lFTJxYM8gfP61ozvXUgTwfPOya7fs3O3f2DZwPk9g6GRy4f+AC5XDOAXK4ZQA6Qy0dNnVgwyH9y2t2rMhN3DtKsvzsx2/2gB5AHdy5ALh/4ALlcM4BcrhlADpDLR83oWrQQ0Woi2kJEKxOc6hAiutev4ze2egBymboAuUwvLg2QyzUDyOWaAeS1BfnBRPRvRHQNEb3kdwcD5RbjO3lPvXssPkZEsw2If42Ivq5J8F0i+iIR9RORfuwZIjrf0P46IrqCiLabEgLkskEFkMv0AsjlerEFQC7XDSAHyOWjZvQsbJMeG9g/RUT3+824mIhu8KHOZU/SIM9F+Dv+sHde8QHIZR0JkMv0AsjlegHkbpoB5GMPchU6vsjvsmU+ZI7yvfadRKSOnUhEKix8AhGpp3v5FScdUKf7denf656oqvsS3zNVYWdlp3u4XPZHRPQhItI9XBOI6m8+9Rpj+HE7VhDRP1m8Yb6OCwzYKnPbMfa4X7WB2DLkue3LiehqH+xcxPbdsClALrtpAOQyvQByuV4AuZtmAHntQf59IlKAVL2iA1EHE0P9WiK60y/IAP2cD2+GGpdlYB7qQ16BmI+dallD5vKPEdGLRKRArnujXBeHmHWwH62BdYKxDKBD8CN+G5Vna4LdhDBPFmxh7TCQ27xnfWKhTzhsI56vnz/62npQOwBy4T0DIBcKhjVyuWAIrTtpBpDXHuRha+Q5/0Eu5XGrTmPP+y0D1nqYmUFuvmuroMbwZbjy5EF59zq8OPT8LBEt0bxjHabHaSBv07xx1Tbl5Z9h8bzV+bisDeSqXXxcTWb4WoI88sAwuN8YPs7ev2qTvu5tC6uzGUCODWFEN0e8Ry6Sa7hwNps9h59PyWQy58qtKy2wRi5XECB/Z0B+jxYyV71mC3+rh+TC4Kf3ugLhWt8bfpiI5hHRrYZ3rANTBzCDnB/UU56/rW5Xj1xFEThi4Apybo9amtA1DII4QI6d3cR3RYBcLBlALpeMOjs7P5FOpxe1t7df6GBeYQKQjy3I+Ul2Dv8eoa0Rf1hbz9UhqsNJecoq7M4w+ysiesAYACpszyA3gauH2vWQtw5y5d0zJJX93xDRo0SUNLQeB+SmV68vPdjeAlARjrBX1bBGDo9cdJ8EyEVywSOXyzVsAZA7ChdilqpRlXFePzMfdlNhYva61UNm3BwzfKw/7MbHOazdY4TczXA7rxXzw3IqvPw/iOhmyxq+qo/hra9J8/dX+WvOQQ+7KeBHhdbV9ehr8vz6mP6xPbVuXrf+vIHZVlWX/pAgnloHyEU/b4BcJBdALpcLIHfULMqsViCPOk/YcTO0nqSuINug9eKotenRaEtQnbbXzVzPH7g+zhXiqXWZrHjYTaYXl8aGMHLNsEYu1wyh9ZJm7xaQy0fI2FtgZzdkPxOPOiRNEUvG69o3EtGmTCZzk9y60gIPu8kVRGhdrlmUxXgAeVQbcbzGCsAjlwkKj1ymFzxyuV5sAY9crhs88vHjkct7DxaJFED2M5l8ALlML4BcrhdA7qYZQA6Qu42cOrBCPnJZJwLkMr0AcrleALmbZgA5QO42curAikH+hbn3Lz2qdctudTkd36Bfu1xaLpdbm8/nV8+aNYufzk/06cEauVg/rJGLJcMauVwyyuVydxQKhSdnzpypduN0qKVkgjVyZ+kCDbFGXntNx32NDPKiNzC166e38a56iT4AuVy+bDa7joguz2Qy5q6F4soAcrFkALlcMoDcQbOurq4fFAqFBzo6On7oYC4yAchFctVHYYBc1o8Ircv04tJ4/UyuGR52k2uG0HpJM4BcPnb2ewuAXNaFALlML4BcrhdbAORy3QBygFw+aurEAiCXdSRALtMLIJfrBZC7aQaQA+RuI6cOrAByWScC5DK9AHK5XgC5m2YAOUDuNnLqwAogl3UiQC7TCyCX6wWQu2kGkAPkbiOnDqwAclknAuQyvQByuV4AuZtmADlA7jZy6sAKIJd1IkAu0wsgl+sFkLtpBpAD5G4jpw6sAHJZJwLkMr0AcrleALmbZgA5QO42curACiCXdSJALtMLIJfrBZC7aQaQA+RuI6cOrAByWScC5DK9AHK5XgC5m2YAOUDuNnLqwAogl3UiQC7TCyCX6wWQu2kGkAPkbiOnDqwAclknAuQyvQByuV4AuZtmADlA7jZy6sAKIJd1IkAu0wsgl+sFkLtpBpAD5G4jpw6sAHJZJwLkMr0AcrleALmbZgA5QO42curACiCXdSJALtMLIJfrBZC7aQaQA+RuI6cOrAByWScC5DK9AHK5XgC5m2YAOUDuNnLqwAogl3UiQC7TCyCX6wWQu2kGkAPkbiOnDqwAclknAuQyvQByuV4AuZtmADlA7jZy6sAKIJd1IkAu0wsgl+sFkLtpBpAD5G4jJ9qqhYhWE9EWIloZXbzmJQ4honv9c//GVjtALtMcIJfpBZDL9QLI3TQDyINB/jEiWqPJ+l0i+iIR9btJ/a6zYv1mGxD/GhF9PURTBf97iEiHr273DBGdT0Qv+fUcRUQ/IqIP+X+fqNkyzK8joiuIaLvZAwC5bEwC5DK9AHK5XgC5m2YAuR3kDKELiIj/qwDA/+4xAOOmev1bMUBvIaJrNODawP4pIrrf11ifOJkwvpiIbvAnUVzuJH9SNcE4D0Odz3mJ0W+sOHvnFR+AXDYQAXKZXgC5XC+A3E0zgLwa5DYIKXVN7099z+A5lYhaieivfO9QefBchkPMF/mFH/EnCAou7H0yZFQoWP2tn0vZ8KTC1gYFPvZcH/MnGyf4beKwtu6Z8nl1L9WEn6qjW2s31/8WES0noqt9oHL9PNmxRSlsx7jeV21A1YZukEeuj25ur2qHCXKbB66Xr4imAOSymwZALtMLIJfrBZC7aQaQV4Pc5tWZ6tpgz6A6wgebgvc6C7h0z1Sv5zwNdOb6rg7GNgOoXJ+aFEhBruz4vyr6oOqYaYTGdSByGzicvT4A5HqbbJOgoGWKOCDn9vFHrbuHhda5XGB4HSCX3TQAcpleALlcL4DcTTOAvLYg1z1OHdgM4se1LrrKAqJ/N77TvV8d+FyNviase+tSkHPI+lkiWqKtI6v1aL1ePqcC+TeJ6J81r1956PoItIHcPM7PH5jniAK5HlZn75rLX0tEd/ohfH0ypbxvgDydXtne3r7I7RYxYgWQyxXctm3bpP7+/q2ZTIajdYk/GzZs6C4Wi8s7OjqeTlpZNpu9kYg2ZTKZm2pQ1zn87Eomkzk3aV3r16+f1tDQ8Mz8+fMPT1oX2+dyuZcGBweXzpkz5w9J68vlcncUCoUnZ86cyfecRJ/Ozs5PpNPpRe3t7RcmqoiIAPJqkIeF1pXeQR65DeT3ERH/UC71YWOuFSuPUvduzXCwCfKgEPdlgtD6w0Q0j4huNULtUR75K0TUR0QbjMiABORc1gbtMJCbEOc6zBC+zR4gB8hF98menp4lnuetaGtrO1NkaCkMkMsVBMjlmgHk1SDnb6IedosCuR4a57Vl/QEsPTRci9C6DrO4IFcPfinPWV8zN9fI1fKAOeEwQ/z66LMBVvecuaxNwzC4215j4zbpkyTzbz4P1sgBctGdESAXyTVcOJvNwiMXygaPXChYjOIpSxnz9TM9HB4Ecv3VqmXa+rj++hSHxTf6njADNenDbvrrWObrXeZl8do0ry1zWIj/y694mR6rHp7XH8BjD9yEph4Z0M9l08dcXjBfIwt63U+tx6vXy9R51AN+Zr36E+9qUsb/xVPrMX4IYUUQWpcLCI9crhk8crlm8MjtHrlcSaI4T2W71Fsrm0DPtFYnMOqxvW42SqcKrBbvkXd2npyGRy4ad/DIRXLBI5fLNWwBj9xRuBAzm0cuPct4B7n0epKWx85ujgr29PRc4XleS1tb25WOVZTNOgFysYQAuVgyhNblkgHkDppFmdQC5FHnwPFxpgBeP5N1CELrMr24NELrcs0QWpdrhtB6STOAXD529nsLgFzWhQC5TC+AXK4XWwDkct0AcoBcPmrqxAIgl3UkQC7TCyCX6wWQu2kGkAPkbiOnDqwAclknAuQyvQByuV4AuZtmADlA7jZy6sAKIJd1IkAu0wsgl+sFkLtpBpAD5G4jpw6sAHJZJwLkMr0AcrleALmbZgA5QO42curACiCXdSJALtMLIJfrBZC7aQaQA+RuI6cOrAByWScC5DK9AHK5XgC5m2YAOUDuNnLqwAogl3UiQC7TCyCX6wWQu2kGkAPkbiOnDqwAclknAuQyvQByuV4AuZtmADlA7jZy6sAKIJd1IkAu0wsgl+sFkLtpBpAD5G4jpw6sAHJZJwLkMr0AcrleALmbZgA5QO42curACiCXdSJALtMLIJfrBZC7aQaQA+RuI6cOrAByWScC5DK9AHK5XgC5m2YAOUDuNnLqwAogl3UiQC7TCyCX6wWQu2kGkAPkbiOnDqwAclknAuQyvQByuV4AuZtmADlA7jZy6sAKIJd1IkAu0wsgl+sFkLtpBpAD5G4jpw6sAHJZJwLkMr0AcrleALmbZgA5QO42curACiCXdSJALtMLIJfrBZC7aQaQA+RuI6cOrAByWScC5DK9AHK5XgC5m2YAOUDuNnLqwAogl3UiQC7TCyCX6wWQu2kGkAPkbiOnDqwAclknAuQyvQByuV4AuZtmADlA7jZy6sAKIJd1IkAu0wsgl+sFkLtpBpAD5G4jpw6sAHJZJwLkMr0AcrleALmbZgA5QO42curACiCXdSJALtMLIJfrBZC7aQaQA+RuI6cOrAByWScC5DK9AHK5XgC5m2YAOUDuNnLqwAogl3UiQC7TCyCX6wWQu2kGkAPkbiOnDqwY5Pl08YinH7zl9aSXk8vl1ubz+dWzZs16JGldPT09V3ie19LW1nZl0rq+fO2tKzZtfnPl/Xdce1DSusYzyD/55RueaPBSu/7XN//pjKTX2dPTs8TzvBVtbW1nJq1r27Ztk/r7+7dmMpnWpHWx/dJ/uHLP+993xD9+84rP/jBpfdls9kYi2pTJZG6qQV3nENH5mUzm3KR1/ct1//ODTz7z6jP/cd+300nrYvtcLvfS4ODg0jlz5vwhaX25XO6OQqHw5MyZM+9MWtelV37njrd7+xfdfePlRyatazyD/F9Wfbfrbxcf9+2Ojo7EYzZKp1RUARyvPwUAclmfAuQyvUbDIwfI5X0AkMs1y2azr3met3DGjBlb5NaVFgB5UgVhH6pALUH+0c9d/6dZmcNWX/eV5auSyv75q255NF8oTrjlGytOTFpXLT3ya665xntow/b8Uz+7uSYT33M/s3LnB+a+9/JrLrvw1qTXWUuP/Mpv3vm1V1/btuL7N19+WNJ2fef2B6b95OH/3Pr4/f/qJa2r1h75Z766+neTJhzwyg1XfZa96USff7n+zhu2vLn9/O995yszElVERLX2yM/6+JUDx3947tKvfekTjyZt2ycv+x8vTTmo9YlvX/npC5PWVUuPfNVNdy/6f0+9+Iu196xqStoutl/83786dOrxxyy8/PMf60paH0CeVEHYR4Kc8oV/JS/VS0RFIlKACvq3qq/q+MFTWr/clE6vf+Ott9fFlD3wfNOnHfxxKhYbt27bweG7uNDU6ys34eCDWzuGhgqn7trV980Y7bLWUb7oVCqVIrqKisVrY9QVWeSgAyd+tam56Zfb/rRjg1849PxhFU495MDlqVRqYNtbO9do5ST1lctOmzrl5KGhoYXbd/R+2xgXUddU1afNzU0T8/n8ZUNDeaWZrU1xxt5wmUmTDviXhnTDg2/v3P18VGOijk87bMpFXiq1Y+ubf74vqmzU8cMPO3jxUD7/wbe271wdVTbq+MQJzVMHh/Kf3bdv6OtRZeMcnzjxgCsbGxu///bbva/GKR9WZtqhB12SSnub33jzzw8krmvq5KVDQ8WZ23fsujlpXZMPnJgZHMp/fM+evSuT1sX2BxzQdFVjU8Ptvbv2bE1aX+aIqZ/+6qfP/BJC60mVhL1VgY6zLrmLisXNRUrlk0uUWkap4pNUpE1J6yoSneSlUo3FYvGx5HUVM6mUdwoVi3clrqtYTKU8r2Ygp1TqQioWf8XLmEnbRqnUaUQ0QMXi40nrKqZSc1NUXEhFujdxXURNqVTqn6hYvD5pXcP2KbqIiqkHiIpvJK4vRWdQMbWDqPjbGtT1/mIx9YEUFX+ctK5ikSamvNRnqVi8IWldJc1SlxAVf0BF2p68vtTZlCpupiI9XYO6PkypYoaKlHhSUKTiFC/lXVAsFhM/7+Br9iUq0u1ERXZyEn5SCzf8/OYlCSuJZR7X64lVGQrtHwrMP+uSs98upB555eGbB5K2uOOsFWvzVFzd/dAtiR92m3/WJVcQeS0bHrop8cNuHWd+7uRiKr1yw0M3LUp6jXxLnH/WivyGh26uSZh4/lkr1hVTqcu7fnZTYvi2//Ulq7yC1/vUz29KDMz5Sy5ZQunUig0/uznxw27vP/fiSRP2pLdueOjmmjzsNv+vV3RTnpZvePjmxCDp+OsVNxYKtKnr5zcnvvnP/+sV51CRzt/w0M2JH3ZbePbnp+XzhWc2PHTz4TUYszT/rBUvecXC0s6f/1vih93mn3XpHUSFJzc8dEvih92OO3PFJ1IpWtT10M2Jw/QdZ312dpEaf7HhoZvm1EKzjrMufW1fat/CZ372vxKvkXececnnn/r5Lfxg5ah/APJRl3j8naCWIB9/V1dqUY1BPl4vk2oJ8nF7kURUS5CP1+usNcjH63XWEuTj9RpL9yCAfDz3z37fNoB8v+/C8gUA5PXTlwB5/fQlQF5ffYmrgQJQAApAASgwqgogtD6q8qJyKAAFoAAUgAKjqwBAPrr6onYoAAWgABSAAqOqAEA+qvKicigABaAAFIACo6sAQD66+o632r9GRLzZxHeJ6ItE1D+OGngCEanXsa4iInODh6OI6EdE9CEi4p3ffkNELUTEG3FcRLxhS8nG9p1+mbWqJ4l03EbeKIVf5XnJqEjp8Azv4e0ft31nuw69qrg2UfW4Xqeql+3Vdeh12cai7TvbdUTVE1dD12tTdocQDb9zf3rAbyru+Iwas3Hr4XbV+jf+KSK6n6j8LnpU/aPZry7jI04fs74XENE9/j0x6l4Utz/GrF8B8jjdXB9leHDO9G88/G/+MAzH44cnGT/XIMc/iMuIiLc03aP96D5CRD3+dfwNEb3IbypZvlOwrFU9STXj65tERLyzmA5yBsPFRMQbgkwgIr4+voma3/EubjY91MTMVo/N5idE9DmLrkkneAf79fJ12OqyjUXW1Byf3J/mtd+uiW+rx2Zj01Cvx7U/P6aNNf3fqj79u7DxGTZmua649Rxaw9+4ghD3CZ+fN5WJuoeMZr+6jI84/aomY3wfsTk35r1I0h9j1q8AeZyuro8y+s2AvaWjiZLvrDQK0uiwVTtS6WBiMCgv4eMa8NXkZIHlOzVhqVU9SS5b9QPfdBk6Osi5X3gzFo4yKC+Bdx871fjuISL6Rx/4uh5KL1s9NptfE9Hfh9Tjep3cB2rXNFv0xzYWeWKjJmVqfLI+ph7KazJvqGE2Ng31elyvU0UdeC/zVzSPTtWnQyBsfIaNWa4rbj0MXVPDpLun6R551D1kNPvVZXzE7VfTI1d2tnuRpD/GrF8B8rhdvf+Xi/oRjpcr5PAZb9GqRwtqBeBa1eOq1ft4nwg/KqI8tHoEOScj4b2quQ8ZYDwR0ZdKRvOGb4P/aIFcwZnHw79ZlhDiAnjMbvgOA/fdDHLbvQggdxhEMKmdAmbYS4Uxa3eG5DUF/XDMkLgKK3MObuWBKDjoXokZ7qxVPUmulNukEpyY3qoZEuew8v/WvG8Ot/N3DA09JK70sEUwwmxU3WrJwqzH9ToZTJxrmteP9eiAqs82Frkf9dA6/3utEVpXYXYVrrfVY7OxaRgU9pdcswlq8zdlC73bxmfYmDUjD2Hj3Aw/1+I3roM86h4ymv3qMj7i9qXNIw+6F0n6Y8z6FR553K7e/8vpD17wvuhq3Wu8XJkOOG6TeqBNv/mrh+GW+ZCwPWzE4Ap7AEl/kCVJPUl1s3nk6iahQK800LVR39muQ29TXJuoelyu8wAi+o7/EKL+0J4eslQPKaqxyM8+mN/xxMR2HWH1BNmE1eNyjWyja2f7TcUdn1FjNm493Cabhi7Xp98vVB9ykp+w+m33mFr1q0s9ca5b11b1ITsIejZB814Utz/GrF8B8jhdjTJQAApAASgABcapAgD5OO0YNAsKQAEoAAWgQBwFAPI4KqEMFIACUAAKQIFxqgBAPk47Bs2CAlAACkABKBBHAYA8jkooAwWgABSAAlBgnCoAkI/TjkGzoAAUgAJQAArEUQAgj6MSykABKAAFoAAUGKcKAOTjtGPQLCgABaAAFIACcRQAyOOohDJQAApAASgABcapAgD5OO0YNAsKQAEoAAWgQBwFAPI4KqEMFIACUAAKQIFxqsD/D9m96MYHWMYz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" name="Группа 11"/>
          <p:cNvGrpSpPr>
            <a:grpSpLocks noChangeAspect="1"/>
          </p:cNvGrpSpPr>
          <p:nvPr/>
        </p:nvGrpSpPr>
        <p:grpSpPr>
          <a:xfrm>
            <a:off x="6983307" y="3294075"/>
            <a:ext cx="1154050" cy="1484662"/>
            <a:chOff x="8215782" y="2239851"/>
            <a:chExt cx="1479550" cy="1903413"/>
          </a:xfrm>
        </p:grpSpPr>
        <p:grpSp>
          <p:nvGrpSpPr>
            <p:cNvPr id="41" name="组合 6" descr="e7d195523061f1c0deeec63e560781cfd59afb0ea006f2a87ABB68BF51EA6619813959095094C18C62A12F549504892A4AAA8C1554C6663626E05CA27F281A14E6983772AFC3FB97135759321DEA3D70145073B7709DEAFA1D499B22DD4C0A91992C77CDD87542866AC7CFC3BB6ACAC6FFCB8FDDA96A494CAB5B85B9E84A2A2B379F5C510CD0903B"/>
            <p:cNvGrpSpPr/>
            <p:nvPr/>
          </p:nvGrpSpPr>
          <p:grpSpPr>
            <a:xfrm>
              <a:off x="8215782" y="2239851"/>
              <a:ext cx="1479550" cy="1903413"/>
              <a:chOff x="8904225" y="3139167"/>
              <a:chExt cx="1479550" cy="1903413"/>
            </a:xfrm>
          </p:grpSpPr>
          <p:sp>
            <p:nvSpPr>
              <p:cNvPr id="42" name="Freeform 120"/>
              <p:cNvSpPr>
                <a:spLocks/>
              </p:cNvSpPr>
              <p:nvPr/>
            </p:nvSpPr>
            <p:spPr bwMode="auto">
              <a:xfrm>
                <a:off x="8904225" y="3409042"/>
                <a:ext cx="1479550" cy="325438"/>
              </a:xfrm>
              <a:custGeom>
                <a:avLst/>
                <a:gdLst>
                  <a:gd name="T0" fmla="*/ 0 w 932"/>
                  <a:gd name="T1" fmla="*/ 205 h 205"/>
                  <a:gd name="T2" fmla="*/ 932 w 932"/>
                  <a:gd name="T3" fmla="*/ 205 h 205"/>
                  <a:gd name="T4" fmla="*/ 852 w 932"/>
                  <a:gd name="T5" fmla="*/ 0 h 205"/>
                  <a:gd name="T6" fmla="*/ 81 w 932"/>
                  <a:gd name="T7" fmla="*/ 0 h 205"/>
                  <a:gd name="T8" fmla="*/ 0 w 932"/>
                  <a:gd name="T9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2" h="205">
                    <a:moveTo>
                      <a:pt x="0" y="205"/>
                    </a:moveTo>
                    <a:lnTo>
                      <a:pt x="932" y="205"/>
                    </a:lnTo>
                    <a:lnTo>
                      <a:pt x="852" y="0"/>
                    </a:lnTo>
                    <a:lnTo>
                      <a:pt x="81" y="0"/>
                    </a:lnTo>
                    <a:lnTo>
                      <a:pt x="0" y="205"/>
                    </a:lnTo>
                    <a:close/>
                  </a:path>
                </a:pathLst>
              </a:custGeom>
              <a:gradFill>
                <a:gsLst>
                  <a:gs pos="0">
                    <a:srgbClr val="C00000"/>
                  </a:gs>
                  <a:gs pos="100000">
                    <a:srgbClr val="EB2826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Rectangle 121"/>
              <p:cNvSpPr>
                <a:spLocks noChangeArrowheads="1"/>
              </p:cNvSpPr>
              <p:nvPr/>
            </p:nvSpPr>
            <p:spPr bwMode="auto">
              <a:xfrm>
                <a:off x="8904225" y="3734480"/>
                <a:ext cx="1479550" cy="1308100"/>
              </a:xfrm>
              <a:prstGeom prst="rect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EB2826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126"/>
              <p:cNvSpPr>
                <a:spLocks/>
              </p:cNvSpPr>
              <p:nvPr/>
            </p:nvSpPr>
            <p:spPr bwMode="auto">
              <a:xfrm>
                <a:off x="9590025" y="3139167"/>
                <a:ext cx="111125" cy="465138"/>
              </a:xfrm>
              <a:custGeom>
                <a:avLst/>
                <a:gdLst>
                  <a:gd name="T0" fmla="*/ 35 w 54"/>
                  <a:gd name="T1" fmla="*/ 174 h 227"/>
                  <a:gd name="T2" fmla="*/ 35 w 54"/>
                  <a:gd name="T3" fmla="*/ 53 h 227"/>
                  <a:gd name="T4" fmla="*/ 54 w 54"/>
                  <a:gd name="T5" fmla="*/ 27 h 227"/>
                  <a:gd name="T6" fmla="*/ 27 w 54"/>
                  <a:gd name="T7" fmla="*/ 0 h 227"/>
                  <a:gd name="T8" fmla="*/ 0 w 54"/>
                  <a:gd name="T9" fmla="*/ 27 h 227"/>
                  <a:gd name="T10" fmla="*/ 19 w 54"/>
                  <a:gd name="T11" fmla="*/ 53 h 227"/>
                  <a:gd name="T12" fmla="*/ 19 w 54"/>
                  <a:gd name="T13" fmla="*/ 174 h 227"/>
                  <a:gd name="T14" fmla="*/ 0 w 54"/>
                  <a:gd name="T15" fmla="*/ 200 h 227"/>
                  <a:gd name="T16" fmla="*/ 27 w 54"/>
                  <a:gd name="T17" fmla="*/ 227 h 227"/>
                  <a:gd name="T18" fmla="*/ 54 w 54"/>
                  <a:gd name="T19" fmla="*/ 200 h 227"/>
                  <a:gd name="T20" fmla="*/ 35 w 54"/>
                  <a:gd name="T21" fmla="*/ 174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227">
                    <a:moveTo>
                      <a:pt x="35" y="174"/>
                    </a:moveTo>
                    <a:cubicBezTo>
                      <a:pt x="35" y="53"/>
                      <a:pt x="35" y="53"/>
                      <a:pt x="35" y="53"/>
                    </a:cubicBezTo>
                    <a:cubicBezTo>
                      <a:pt x="46" y="49"/>
                      <a:pt x="54" y="39"/>
                      <a:pt x="54" y="27"/>
                    </a:cubicBezTo>
                    <a:cubicBezTo>
                      <a:pt x="54" y="12"/>
                      <a:pt x="42" y="0"/>
                      <a:pt x="27" y="0"/>
                    </a:cubicBezTo>
                    <a:cubicBezTo>
                      <a:pt x="12" y="0"/>
                      <a:pt x="0" y="12"/>
                      <a:pt x="0" y="27"/>
                    </a:cubicBezTo>
                    <a:cubicBezTo>
                      <a:pt x="0" y="39"/>
                      <a:pt x="8" y="49"/>
                      <a:pt x="19" y="53"/>
                    </a:cubicBezTo>
                    <a:cubicBezTo>
                      <a:pt x="19" y="174"/>
                      <a:pt x="19" y="174"/>
                      <a:pt x="19" y="174"/>
                    </a:cubicBezTo>
                    <a:cubicBezTo>
                      <a:pt x="8" y="178"/>
                      <a:pt x="0" y="188"/>
                      <a:pt x="0" y="200"/>
                    </a:cubicBezTo>
                    <a:cubicBezTo>
                      <a:pt x="0" y="215"/>
                      <a:pt x="12" y="227"/>
                      <a:pt x="27" y="227"/>
                    </a:cubicBezTo>
                    <a:cubicBezTo>
                      <a:pt x="42" y="227"/>
                      <a:pt x="54" y="215"/>
                      <a:pt x="54" y="200"/>
                    </a:cubicBezTo>
                    <a:cubicBezTo>
                      <a:pt x="54" y="188"/>
                      <a:pt x="46" y="178"/>
                      <a:pt x="35" y="174"/>
                    </a:cubicBez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6522" y1="88120" x2="19674" y2="93310"/>
                          <a14:foregroundMark x1="15761" y1="81892" x2="15761" y2="81892"/>
                          <a14:foregroundMark x1="19891" y1="82122" x2="19891" y2="82122"/>
                          <a14:foregroundMark x1="59239" y1="84890" x2="59239" y2="84890"/>
                          <a14:foregroundMark x1="51522" y1="43022" x2="51522" y2="43022"/>
                          <a14:foregroundMark x1="55435" y1="48097" x2="55435" y2="48097"/>
                          <a14:foregroundMark x1="57065" y1="53057" x2="57065" y2="53057"/>
                          <a14:foregroundMark x1="41630" y1="46943" x2="41630" y2="46943"/>
                          <a14:foregroundMark x1="24239" y1="14764" x2="24239" y2="14764"/>
                          <a14:foregroundMark x1="23261" y1="10381" x2="23261" y2="10381"/>
                          <a14:foregroundMark x1="23261" y1="6113" x2="23261" y2="6113"/>
                          <a14:foregroundMark x1="73261" y1="64821" x2="73261" y2="64821"/>
                          <a14:foregroundMark x1="74783" y1="67013" x2="74783" y2="67013"/>
                          <a14:foregroundMark x1="75326" y1="69204" x2="75326" y2="69204"/>
                          <a14:foregroundMark x1="75652" y1="71626" x2="75652" y2="71626"/>
                          <a14:foregroundMark x1="78913" y1="73933" x2="78913" y2="73933"/>
                          <a14:foregroundMark x1="76957" y1="76240" x2="76957" y2="76240"/>
                          <a14:foregroundMark x1="55543" y1="58131" x2="55543" y2="58131"/>
                          <a14:foregroundMark x1="59239" y1="58824" x2="59239" y2="58824"/>
                          <a14:foregroundMark x1="54348" y1="64475" x2="54348" y2="64475"/>
                          <a14:foregroundMark x1="57500" y1="65975" x2="57500" y2="65975"/>
                          <a14:foregroundMark x1="77391" y1="86505" x2="77391" y2="86505"/>
                        </a14:backgroundRemoval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9557" y="3041806"/>
              <a:ext cx="792000" cy="746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Группа 14"/>
          <p:cNvGrpSpPr>
            <a:grpSpLocks noChangeAspect="1"/>
          </p:cNvGrpSpPr>
          <p:nvPr/>
        </p:nvGrpSpPr>
        <p:grpSpPr>
          <a:xfrm>
            <a:off x="3838354" y="3294075"/>
            <a:ext cx="1152811" cy="1484662"/>
            <a:chOff x="4221029" y="2239851"/>
            <a:chExt cx="1477963" cy="1903413"/>
          </a:xfrm>
        </p:grpSpPr>
        <p:grpSp>
          <p:nvGrpSpPr>
            <p:cNvPr id="37" name="组合 4" descr="e7d195523061f1c0deeec63e560781cfd59afb0ea006f2a87ABB68BF51EA6619813959095094C18C62A12F549504892A4AAA8C1554C6663626E05CA27F281A14E6983772AFC3FB97135759321DEA3D70145073B7709DEAFA1D499B22DD4C0A91992C77CDD87542866AC7CFC3BB6ACAC6FFCB8FDDA96A494CAB5B85B9E84A2A2B379F5C510CD0903B"/>
            <p:cNvGrpSpPr/>
            <p:nvPr/>
          </p:nvGrpSpPr>
          <p:grpSpPr>
            <a:xfrm>
              <a:off x="4221029" y="2239851"/>
              <a:ext cx="1477963" cy="1903413"/>
              <a:chOff x="4119500" y="3139167"/>
              <a:chExt cx="1477963" cy="1903413"/>
            </a:xfrm>
          </p:grpSpPr>
          <p:sp>
            <p:nvSpPr>
              <p:cNvPr id="38" name="Freeform 104"/>
              <p:cNvSpPr>
                <a:spLocks/>
              </p:cNvSpPr>
              <p:nvPr/>
            </p:nvSpPr>
            <p:spPr bwMode="auto">
              <a:xfrm>
                <a:off x="4119500" y="3409042"/>
                <a:ext cx="1477963" cy="325438"/>
              </a:xfrm>
              <a:custGeom>
                <a:avLst/>
                <a:gdLst>
                  <a:gd name="T0" fmla="*/ 0 w 931"/>
                  <a:gd name="T1" fmla="*/ 205 h 205"/>
                  <a:gd name="T2" fmla="*/ 931 w 931"/>
                  <a:gd name="T3" fmla="*/ 205 h 205"/>
                  <a:gd name="T4" fmla="*/ 851 w 931"/>
                  <a:gd name="T5" fmla="*/ 0 h 205"/>
                  <a:gd name="T6" fmla="*/ 80 w 931"/>
                  <a:gd name="T7" fmla="*/ 0 h 205"/>
                  <a:gd name="T8" fmla="*/ 0 w 931"/>
                  <a:gd name="T9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1" h="205">
                    <a:moveTo>
                      <a:pt x="0" y="205"/>
                    </a:moveTo>
                    <a:lnTo>
                      <a:pt x="931" y="205"/>
                    </a:lnTo>
                    <a:lnTo>
                      <a:pt x="851" y="0"/>
                    </a:lnTo>
                    <a:lnTo>
                      <a:pt x="80" y="0"/>
                    </a:lnTo>
                    <a:lnTo>
                      <a:pt x="0" y="205"/>
                    </a:lnTo>
                    <a:close/>
                  </a:path>
                </a:pathLst>
              </a:custGeom>
              <a:gradFill>
                <a:gsLst>
                  <a:gs pos="0">
                    <a:srgbClr val="C00000"/>
                  </a:gs>
                  <a:gs pos="100000">
                    <a:srgbClr val="EB2826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Rectangle 105"/>
              <p:cNvSpPr>
                <a:spLocks noChangeArrowheads="1"/>
              </p:cNvSpPr>
              <p:nvPr/>
            </p:nvSpPr>
            <p:spPr bwMode="auto">
              <a:xfrm>
                <a:off x="4119500" y="3734480"/>
                <a:ext cx="1477963" cy="1308100"/>
              </a:xfrm>
              <a:prstGeom prst="rect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EB2826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112"/>
              <p:cNvSpPr>
                <a:spLocks/>
              </p:cNvSpPr>
              <p:nvPr/>
            </p:nvSpPr>
            <p:spPr bwMode="auto">
              <a:xfrm>
                <a:off x="4803713" y="3139167"/>
                <a:ext cx="111125" cy="465138"/>
              </a:xfrm>
              <a:custGeom>
                <a:avLst/>
                <a:gdLst>
                  <a:gd name="T0" fmla="*/ 35 w 54"/>
                  <a:gd name="T1" fmla="*/ 174 h 227"/>
                  <a:gd name="T2" fmla="*/ 35 w 54"/>
                  <a:gd name="T3" fmla="*/ 53 h 227"/>
                  <a:gd name="T4" fmla="*/ 54 w 54"/>
                  <a:gd name="T5" fmla="*/ 27 h 227"/>
                  <a:gd name="T6" fmla="*/ 27 w 54"/>
                  <a:gd name="T7" fmla="*/ 0 h 227"/>
                  <a:gd name="T8" fmla="*/ 0 w 54"/>
                  <a:gd name="T9" fmla="*/ 27 h 227"/>
                  <a:gd name="T10" fmla="*/ 19 w 54"/>
                  <a:gd name="T11" fmla="*/ 53 h 227"/>
                  <a:gd name="T12" fmla="*/ 19 w 54"/>
                  <a:gd name="T13" fmla="*/ 174 h 227"/>
                  <a:gd name="T14" fmla="*/ 0 w 54"/>
                  <a:gd name="T15" fmla="*/ 200 h 227"/>
                  <a:gd name="T16" fmla="*/ 27 w 54"/>
                  <a:gd name="T17" fmla="*/ 227 h 227"/>
                  <a:gd name="T18" fmla="*/ 54 w 54"/>
                  <a:gd name="T19" fmla="*/ 200 h 227"/>
                  <a:gd name="T20" fmla="*/ 35 w 54"/>
                  <a:gd name="T21" fmla="*/ 174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227">
                    <a:moveTo>
                      <a:pt x="35" y="174"/>
                    </a:moveTo>
                    <a:cubicBezTo>
                      <a:pt x="35" y="53"/>
                      <a:pt x="35" y="53"/>
                      <a:pt x="35" y="53"/>
                    </a:cubicBezTo>
                    <a:cubicBezTo>
                      <a:pt x="46" y="49"/>
                      <a:pt x="54" y="39"/>
                      <a:pt x="54" y="27"/>
                    </a:cubicBezTo>
                    <a:cubicBezTo>
                      <a:pt x="54" y="12"/>
                      <a:pt x="42" y="0"/>
                      <a:pt x="27" y="0"/>
                    </a:cubicBezTo>
                    <a:cubicBezTo>
                      <a:pt x="12" y="0"/>
                      <a:pt x="0" y="12"/>
                      <a:pt x="0" y="27"/>
                    </a:cubicBezTo>
                    <a:cubicBezTo>
                      <a:pt x="0" y="39"/>
                      <a:pt x="8" y="49"/>
                      <a:pt x="19" y="53"/>
                    </a:cubicBezTo>
                    <a:cubicBezTo>
                      <a:pt x="19" y="174"/>
                      <a:pt x="19" y="174"/>
                      <a:pt x="19" y="174"/>
                    </a:cubicBezTo>
                    <a:cubicBezTo>
                      <a:pt x="8" y="178"/>
                      <a:pt x="0" y="188"/>
                      <a:pt x="0" y="200"/>
                    </a:cubicBezTo>
                    <a:cubicBezTo>
                      <a:pt x="0" y="215"/>
                      <a:pt x="12" y="227"/>
                      <a:pt x="27" y="227"/>
                    </a:cubicBezTo>
                    <a:cubicBezTo>
                      <a:pt x="42" y="227"/>
                      <a:pt x="54" y="215"/>
                      <a:pt x="54" y="200"/>
                    </a:cubicBezTo>
                    <a:cubicBezTo>
                      <a:pt x="54" y="188"/>
                      <a:pt x="46" y="178"/>
                      <a:pt x="35" y="174"/>
                    </a:cubicBez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4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 contrast="-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818" y="3041806"/>
              <a:ext cx="6096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" name="Freeform 113"/>
          <p:cNvSpPr>
            <a:spLocks/>
          </p:cNvSpPr>
          <p:nvPr/>
        </p:nvSpPr>
        <p:spPr bwMode="auto">
          <a:xfrm>
            <a:off x="799748" y="3504577"/>
            <a:ext cx="1154049" cy="251365"/>
          </a:xfrm>
          <a:custGeom>
            <a:avLst/>
            <a:gdLst>
              <a:gd name="T0" fmla="*/ 0 w 932"/>
              <a:gd name="T1" fmla="*/ 203 h 203"/>
              <a:gd name="T2" fmla="*/ 932 w 932"/>
              <a:gd name="T3" fmla="*/ 203 h 203"/>
              <a:gd name="T4" fmla="*/ 851 w 932"/>
              <a:gd name="T5" fmla="*/ 0 h 203"/>
              <a:gd name="T6" fmla="*/ 80 w 932"/>
              <a:gd name="T7" fmla="*/ 0 h 203"/>
              <a:gd name="T8" fmla="*/ 0 w 932"/>
              <a:gd name="T9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2" h="203">
                <a:moveTo>
                  <a:pt x="0" y="203"/>
                </a:moveTo>
                <a:lnTo>
                  <a:pt x="932" y="203"/>
                </a:lnTo>
                <a:lnTo>
                  <a:pt x="851" y="0"/>
                </a:lnTo>
                <a:lnTo>
                  <a:pt x="80" y="0"/>
                </a:lnTo>
                <a:lnTo>
                  <a:pt x="0" y="203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EB2826"/>
              </a:gs>
            </a:gsLst>
            <a:lin ang="270000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Rectangle 114"/>
          <p:cNvSpPr>
            <a:spLocks noChangeArrowheads="1"/>
          </p:cNvSpPr>
          <p:nvPr/>
        </p:nvSpPr>
        <p:spPr bwMode="auto">
          <a:xfrm>
            <a:off x="799748" y="3755942"/>
            <a:ext cx="1154049" cy="1022795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EB2826"/>
              </a:gs>
            </a:gsLst>
            <a:lin ang="270000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119"/>
          <p:cNvSpPr>
            <a:spLocks/>
          </p:cNvSpPr>
          <p:nvPr/>
        </p:nvSpPr>
        <p:spPr bwMode="auto">
          <a:xfrm>
            <a:off x="1332196" y="3291830"/>
            <a:ext cx="86678" cy="364046"/>
          </a:xfrm>
          <a:custGeom>
            <a:avLst/>
            <a:gdLst>
              <a:gd name="T0" fmla="*/ 35 w 54"/>
              <a:gd name="T1" fmla="*/ 175 h 228"/>
              <a:gd name="T2" fmla="*/ 35 w 54"/>
              <a:gd name="T3" fmla="*/ 54 h 228"/>
              <a:gd name="T4" fmla="*/ 54 w 54"/>
              <a:gd name="T5" fmla="*/ 28 h 228"/>
              <a:gd name="T6" fmla="*/ 27 w 54"/>
              <a:gd name="T7" fmla="*/ 0 h 228"/>
              <a:gd name="T8" fmla="*/ 0 w 54"/>
              <a:gd name="T9" fmla="*/ 28 h 228"/>
              <a:gd name="T10" fmla="*/ 19 w 54"/>
              <a:gd name="T11" fmla="*/ 54 h 228"/>
              <a:gd name="T12" fmla="*/ 19 w 54"/>
              <a:gd name="T13" fmla="*/ 175 h 228"/>
              <a:gd name="T14" fmla="*/ 0 w 54"/>
              <a:gd name="T15" fmla="*/ 201 h 228"/>
              <a:gd name="T16" fmla="*/ 27 w 54"/>
              <a:gd name="T17" fmla="*/ 228 h 228"/>
              <a:gd name="T18" fmla="*/ 54 w 54"/>
              <a:gd name="T19" fmla="*/ 201 h 228"/>
              <a:gd name="T20" fmla="*/ 35 w 54"/>
              <a:gd name="T21" fmla="*/ 175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" h="228">
                <a:moveTo>
                  <a:pt x="35" y="175"/>
                </a:moveTo>
                <a:cubicBezTo>
                  <a:pt x="35" y="54"/>
                  <a:pt x="35" y="54"/>
                  <a:pt x="35" y="54"/>
                </a:cubicBezTo>
                <a:cubicBezTo>
                  <a:pt x="46" y="50"/>
                  <a:pt x="54" y="40"/>
                  <a:pt x="54" y="28"/>
                </a:cubicBezTo>
                <a:cubicBezTo>
                  <a:pt x="54" y="13"/>
                  <a:pt x="42" y="0"/>
                  <a:pt x="27" y="0"/>
                </a:cubicBezTo>
                <a:cubicBezTo>
                  <a:pt x="12" y="0"/>
                  <a:pt x="0" y="13"/>
                  <a:pt x="0" y="28"/>
                </a:cubicBezTo>
                <a:cubicBezTo>
                  <a:pt x="0" y="40"/>
                  <a:pt x="8" y="50"/>
                  <a:pt x="19" y="54"/>
                </a:cubicBezTo>
                <a:cubicBezTo>
                  <a:pt x="19" y="175"/>
                  <a:pt x="19" y="175"/>
                  <a:pt x="19" y="175"/>
                </a:cubicBezTo>
                <a:cubicBezTo>
                  <a:pt x="8" y="178"/>
                  <a:pt x="0" y="189"/>
                  <a:pt x="0" y="201"/>
                </a:cubicBezTo>
                <a:cubicBezTo>
                  <a:pt x="0" y="216"/>
                  <a:pt x="12" y="228"/>
                  <a:pt x="27" y="228"/>
                </a:cubicBezTo>
                <a:cubicBezTo>
                  <a:pt x="42" y="228"/>
                  <a:pt x="54" y="216"/>
                  <a:pt x="54" y="201"/>
                </a:cubicBezTo>
                <a:cubicBezTo>
                  <a:pt x="54" y="189"/>
                  <a:pt x="46" y="178"/>
                  <a:pt x="35" y="175"/>
                </a:cubicBezTo>
                <a:close/>
              </a:path>
            </a:pathLst>
          </a:cu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brightnessContrast bright="100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72" y="3939902"/>
            <a:ext cx="622005" cy="62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228184" y="2859782"/>
            <a:ext cx="23762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Минимизация </a:t>
            </a:r>
            <a:r>
              <a:rPr lang="ru-RU" sz="11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затрат </a:t>
            </a:r>
          </a:p>
          <a:p>
            <a:pPr algn="ctr"/>
            <a:r>
              <a:rPr lang="ru-RU" sz="11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рост интереса </a:t>
            </a:r>
            <a:r>
              <a:rPr lang="ru-RU" sz="11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инвесторов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275856" y="2859782"/>
            <a:ext cx="22778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Снижение непрофильной </a:t>
            </a:r>
            <a:endParaRPr lang="en-US" sz="110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1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нагрузки УК </a:t>
            </a:r>
            <a:r>
              <a:rPr lang="ru-RU" sz="11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ПИФ</a:t>
            </a:r>
            <a:r>
              <a:rPr lang="ru-RU" sz="11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51520" y="2859782"/>
            <a:ext cx="2250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Минимизация </a:t>
            </a:r>
            <a:r>
              <a:rPr lang="ru-RU" sz="11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сроков операций </a:t>
            </a:r>
            <a:r>
              <a:rPr lang="ru-RU" sz="11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</a:t>
            </a:r>
            <a:r>
              <a:rPr lang="ru-RU" sz="11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паями</a:t>
            </a:r>
          </a:p>
        </p:txBody>
      </p:sp>
    </p:spTree>
    <p:extLst>
      <p:ext uri="{BB962C8B-B14F-4D97-AF65-F5344CB8AC3E}">
        <p14:creationId xmlns:p14="http://schemas.microsoft.com/office/powerpoint/2010/main" val="36135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oors opened entrance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oors opened entrance free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oors opened entrance free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475656" y="1438786"/>
            <a:ext cx="1872208" cy="1872208"/>
            <a:chOff x="1220218" y="2211710"/>
            <a:chExt cx="1872208" cy="1872208"/>
          </a:xfrm>
        </p:grpSpPr>
        <p:sp>
          <p:nvSpPr>
            <p:cNvPr id="32" name="Овал 31"/>
            <p:cNvSpPr/>
            <p:nvPr/>
          </p:nvSpPr>
          <p:spPr>
            <a:xfrm>
              <a:off x="1220218" y="2211710"/>
              <a:ext cx="1872208" cy="1872208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 descr="https://commonruin.files.wordpress.com/2014/02/homo-consumericu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058" y="2787443"/>
              <a:ext cx="1436528" cy="720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134" y="1865870"/>
            <a:ext cx="1244147" cy="101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Овал 21"/>
          <p:cNvSpPr/>
          <p:nvPr/>
        </p:nvSpPr>
        <p:spPr>
          <a:xfrm>
            <a:off x="5508104" y="1436900"/>
            <a:ext cx="1872208" cy="187220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14" descr="C:\Users\sd993\Downloads\Безымянный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49309"/>
            <a:ext cx="1822115" cy="85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946748"/>
            <a:ext cx="8229600" cy="85725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Благодарю за внимание</a:t>
            </a:r>
            <a:endParaRPr lang="ru-RU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37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26953</TotalTime>
  <Words>290</Words>
  <Application>Microsoft Office PowerPoint</Application>
  <PresentationFormat>Экран (16:9)</PresentationFormat>
  <Paragraphs>100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1_Тема Office</vt:lpstr>
      <vt:lpstr>Презентация PowerPoint</vt:lpstr>
      <vt:lpstr>РОЗНИЧНЫЕ ПИФы  ДЛЯ МАССОВОГО ИНВЕСТОРА</vt:lpstr>
      <vt:lpstr>ЭВОЛЮЦИЯ ИНВЕСТОРА: УСПЕВАЕТ ЛИ ЗА НЕЙ РЫНОК?! </vt:lpstr>
      <vt:lpstr>СТРОИМ «МОСТЫ»: ОТ АРХАИЧНОСТИ – К СОВРЕМЕННОСТИ</vt:lpstr>
      <vt:lpstr>ИНФРАСТРУКТУРА ЦИФРОВОЙ ЭКОНОМИКИ:  ЭКОСИСТЕМА ЦИФРОВЫХ ПЛАТФОРМ</vt:lpstr>
      <vt:lpstr>ПАЕВЫЕ ИНВЕСТИЦИОННЫЕ ФОНДЫ: ЧЕГО НЕ ХВАТАЕТ ДЛЯ «ВЗЛЁТА»</vt:lpstr>
      <vt:lpstr>Благодарю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Ильдар</dc:creator>
  <cp:lastModifiedBy>Рустамова Оксана Дурсуновна</cp:lastModifiedBy>
  <cp:revision>134</cp:revision>
  <dcterms:created xsi:type="dcterms:W3CDTF">2019-12-31T10:55:24Z</dcterms:created>
  <dcterms:modified xsi:type="dcterms:W3CDTF">2020-06-22T17:57:30Z</dcterms:modified>
</cp:coreProperties>
</file>